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notesMasters/notesMaster1.xml" ContentType="application/vnd.openxmlformats-officedocument.presentationml.notesMaster+xml"/>
  <Override PartName="/ppt/notesMasters/_rels/notes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notesSlides/notesSlide1.xml" ContentType="application/vnd.openxmlformats-officedocument.presentationml.notesSlide+xml"/>
  <Override PartName="/ppt/notesSlides/_rels/notesSlide1.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media/image1.png" ContentType="image/png"/>
  <Override PartName="/ppt/media/image2.png" ContentType="image/png"/>
  <Override PartName="/ppt/media/image3.png" ContentType="image/png"/>
  <Override PartName="/ppt/media/image4.png" ContentType="image/png"/>
  <Override PartName="/ppt/_rels/presentation.xml.rels" ContentType="application/vnd.openxmlformats-package.relationships+xml"/>
  <Override PartName="/ppt/slides/slide9.xml" ContentType="application/vnd.openxmlformats-officedocument.presentationml.slide+xml"/>
  <Override PartName="/ppt/slides/slide2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20.xml" ContentType="application/vnd.openxmlformats-officedocument.presentationml.slide+xml"/>
  <Override PartName="/ppt/slides/slide4.xml" ContentType="application/vnd.openxmlformats-officedocument.presentationml.slide+xml"/>
  <Override PartName="/ppt/slides/slide21.xml" ContentType="application/vnd.openxmlformats-officedocument.presentationml.slide+xml"/>
  <Override PartName="/ppt/slides/slide5.xml" ContentType="application/vnd.openxmlformats-officedocument.presentationml.slide+xml"/>
  <Override PartName="/ppt/slides/slide22.xml" ContentType="application/vnd.openxmlformats-officedocument.presentationml.slide+xml"/>
  <Override PartName="/ppt/slides/slide6.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8.xml" ContentType="application/vnd.openxmlformats-officedocument.presentationml.slide+xml"/>
  <Override PartName="/ppt/slides/slide2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_rels/slide53.xml.rels" ContentType="application/vnd.openxmlformats-package.relationships+xml"/>
  <Override PartName="/ppt/slides/_rels/slide9.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38.xml.rels" ContentType="application/vnd.openxmlformats-package.relationships+xml"/>
  <Override PartName="/ppt/slides/_rels/slide4.xml.rels" ContentType="application/vnd.openxmlformats-package.relationships+xml"/>
  <Override PartName="/ppt/slides/_rels/slide39.xml.rels" ContentType="application/vnd.openxmlformats-package.relationships+xml"/>
  <Override PartName="/ppt/slides/_rels/slide5.xml.rels" ContentType="application/vnd.openxmlformats-package.relationships+xml"/>
  <Override PartName="/ppt/slides/_rels/slide50.xml.rels" ContentType="application/vnd.openxmlformats-package.relationships+xml"/>
  <Override PartName="/ppt/slides/_rels/slide6.xml.rels" ContentType="application/vnd.openxmlformats-package.relationships+xml"/>
  <Override PartName="/ppt/slides/_rels/slide51.xml.rels" ContentType="application/vnd.openxmlformats-package.relationships+xml"/>
  <Override PartName="/ppt/slides/_rels/slide7.xml.rels" ContentType="application/vnd.openxmlformats-package.relationships+xml"/>
  <Override PartName="/ppt/slides/_rels/slide52.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Override PartName="/ppt/slides/_rels/slide40.xml.rels" ContentType="application/vnd.openxmlformats-package.relationships+xml"/>
  <Override PartName="/ppt/slides/_rels/slide41.xml.rels" ContentType="application/vnd.openxmlformats-package.relationships+xml"/>
  <Override PartName="/ppt/slides/_rels/slide42.xml.rels" ContentType="application/vnd.openxmlformats-package.relationships+xml"/>
  <Override PartName="/ppt/slides/_rels/slide43.xml.rels" ContentType="application/vnd.openxmlformats-package.relationships+xml"/>
  <Override PartName="/ppt/slides/_rels/slide44.xml.rels" ContentType="application/vnd.openxmlformats-package.relationships+xml"/>
  <Override PartName="/ppt/slides/_rels/slide45.xml.rels" ContentType="application/vnd.openxmlformats-package.relationships+xml"/>
  <Override PartName="/ppt/slides/_rels/slide46.xml.rels" ContentType="application/vnd.openxmlformats-package.relationships+xml"/>
  <Override PartName="/ppt/slides/_rels/slide47.xml.rels" ContentType="application/vnd.openxmlformats-package.relationships+xml"/>
  <Override PartName="/ppt/slides/_rels/slide48.xml.rels" ContentType="application/vnd.openxmlformats-package.relationships+xml"/>
  <Override PartName="/ppt/slides/_rels/slide49.xml.rels" ContentType="application/vnd.openxmlformats-package.relationships+xml"/>
  <Override PartName="/ppt/slides/_rels/slide54.xml.rels" ContentType="application/vnd.openxmlformats-package.relationships+xml"/>
  <Override PartName="/ppt/slides/_rels/slide55.xml.rels" ContentType="application/vnd.openxmlformats-package.relationships+xml"/>
  <Override PartName="/ppt/slides/_rels/slide56.xml.rels" ContentType="application/vnd.openxmlformats-package.relationships+xml"/>
  <Override PartName="/ppt/slides/_rels/slide57.xml.rels" ContentType="application/vnd.openxmlformats-package.relationships+xml"/>
  <Override PartName="/ppt/slides/_rels/slide58.xml.rels" ContentType="application/vnd.openxmlformats-package.relationships+xml"/>
  <Override PartName="/ppt/slides/_rels/slide59.xml.rels" ContentType="application/vnd.openxmlformats-package.relationships+xml"/>
  <Override PartName="/ppt/slides/_rels/slide60.xml.rels" ContentType="application/vnd.openxmlformats-package.relationships+xml"/>
  <Override PartName="/ppt/slides/_rels/slide61.xml.rels" ContentType="application/vnd.openxmlformats-package.relationships+xml"/>
  <Override PartName="/ppt/slides/_rels/slide62.xml.rels" ContentType="application/vnd.openxmlformats-package.relationships+xml"/>
  <Override PartName="/ppt/slides/_rels/slide63.xml.rels" ContentType="application/vnd.openxmlformats-package.relationships+xml"/>
  <Override PartName="/ppt/slides/_rels/slide64.xml.rels" ContentType="application/vnd.openxmlformats-package.relationships+xml"/>
  <Override PartName="/ppt/slides/_rels/slide65.xml.rels" ContentType="application/vnd.openxmlformats-package.relationships+xml"/>
  <Override PartName="/ppt/slides/_rels/slide66.xml.rels" ContentType="application/vnd.openxmlformats-package.relationships+xml"/>
  <Override PartName="/ppt/slides/_rels/slide67.xml.rels" ContentType="application/vnd.openxmlformats-package.relationships+xml"/>
  <Override PartName="/ppt/slides/_rels/slide68.xml.rels" ContentType="application/vnd.openxmlformats-package.relationships+xml"/>
  <Override PartName="/ppt/slides/_rels/slide69.xml.rels" ContentType="application/vnd.openxmlformats-package.relationships+xml"/>
  <Override PartName="/ppt/slides/_rels/slide70.xml.rels" ContentType="application/vnd.openxmlformats-package.relationships+xml"/>
  <Override PartName="/ppt/slides/_rels/slide71.xml.rels" ContentType="application/vnd.openxmlformats-package.relationships+xml"/>
  <Override PartName="/ppt/slides/_rels/slide72.xml.rels" ContentType="application/vnd.openxmlformats-package.relationships+xml"/>
  <Override PartName="/ppt/slides/_rels/slide73.xml.rels" ContentType="application/vnd.openxmlformats-package.relationships+xml"/>
  <Override PartName="/ppt/slides/_rels/slide74.xml.rels" ContentType="application/vnd.openxmlformats-package.relationships+xml"/>
  <Override PartName="/ppt/slides/_rels/slide75.xml.rels" ContentType="application/vnd.openxmlformats-package.relationships+xml"/>
  <Override PartName="/ppt/slides/_rels/slide76.xml.rels" ContentType="application/vnd.openxmlformats-package.relationships+xml"/>
  <Override PartName="/ppt/slides/_rels/slide77.xml.rels" ContentType="application/vnd.openxmlformats-package.relationships+xml"/>
  <Override PartName="/ppt/slides/_rels/slide78.xml.rels" ContentType="application/vnd.openxmlformats-package.relationships+xml"/>
  <Override PartName="/ppt/slides/_rels/slide79.xml.rels" ContentType="application/vnd.openxmlformats-package.relationships+xml"/>
  <Override PartName="/ppt/slides/_rels/slide80.xml.rels" ContentType="application/vnd.openxmlformats-package.relationships+xml"/>
  <Override PartName="/ppt/slides/_rels/slide81.xml.rels" ContentType="application/vnd.openxmlformats-package.relationships+xml"/>
  <Override PartName="/ppt/slides/_rels/slide82.xml.rels" ContentType="application/vnd.openxmlformats-package.relationships+xml"/>
  <Override PartName="/ppt/slides/_rels/slide83.xml.rels" ContentType="application/vnd.openxmlformats-package.relationships+xml"/>
  <Override PartName="/ppt/slides/_rels/slide84.xml.rels" ContentType="application/vnd.openxmlformats-package.relationships+xml"/>
  <Override PartName="/ppt/slides/_rels/slide85.xml.rels" ContentType="application/vnd.openxmlformats-package.relationships+xml"/>
  <Override PartName="/ppt/slides/_rels/slide86.xml.rels" ContentType="application/vnd.openxmlformats-package.relationships+xml"/>
  <Override PartName="/ppt/slides/_rels/slide87.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Lst>
  <p:sldSz cx="10080625" cy="7559675"/>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70" Type="http://schemas.openxmlformats.org/officeDocument/2006/relationships/slide" Target="slides/slide66.xml"/><Relationship Id="rId71" Type="http://schemas.openxmlformats.org/officeDocument/2006/relationships/slide" Target="slides/slide67.xml"/><Relationship Id="rId72" Type="http://schemas.openxmlformats.org/officeDocument/2006/relationships/slide" Target="slides/slide68.xml"/><Relationship Id="rId73" Type="http://schemas.openxmlformats.org/officeDocument/2006/relationships/slide" Target="slides/slide69.xml"/><Relationship Id="rId74" Type="http://schemas.openxmlformats.org/officeDocument/2006/relationships/slide" Target="slides/slide70.xml"/><Relationship Id="rId75" Type="http://schemas.openxmlformats.org/officeDocument/2006/relationships/slide" Target="slides/slide71.xml"/><Relationship Id="rId76" Type="http://schemas.openxmlformats.org/officeDocument/2006/relationships/slide" Target="slides/slide72.xml"/><Relationship Id="rId77" Type="http://schemas.openxmlformats.org/officeDocument/2006/relationships/slide" Target="slides/slide73.xml"/><Relationship Id="rId78" Type="http://schemas.openxmlformats.org/officeDocument/2006/relationships/slide" Target="slides/slide74.xml"/><Relationship Id="rId79" Type="http://schemas.openxmlformats.org/officeDocument/2006/relationships/slide" Target="slides/slide75.xml"/><Relationship Id="rId80" Type="http://schemas.openxmlformats.org/officeDocument/2006/relationships/slide" Target="slides/slide76.xml"/><Relationship Id="rId81" Type="http://schemas.openxmlformats.org/officeDocument/2006/relationships/slide" Target="slides/slide77.xml"/><Relationship Id="rId82" Type="http://schemas.openxmlformats.org/officeDocument/2006/relationships/slide" Target="slides/slide78.xml"/><Relationship Id="rId83" Type="http://schemas.openxmlformats.org/officeDocument/2006/relationships/slide" Target="slides/slide79.xml"/><Relationship Id="rId84" Type="http://schemas.openxmlformats.org/officeDocument/2006/relationships/slide" Target="slides/slide80.xml"/><Relationship Id="rId85" Type="http://schemas.openxmlformats.org/officeDocument/2006/relationships/slide" Target="slides/slide81.xml"/><Relationship Id="rId86" Type="http://schemas.openxmlformats.org/officeDocument/2006/relationships/slide" Target="slides/slide82.xml"/><Relationship Id="rId87" Type="http://schemas.openxmlformats.org/officeDocument/2006/relationships/slide" Target="slides/slide83.xml"/><Relationship Id="rId88" Type="http://schemas.openxmlformats.org/officeDocument/2006/relationships/slide" Target="slides/slide84.xml"/><Relationship Id="rId89" Type="http://schemas.openxmlformats.org/officeDocument/2006/relationships/slide" Target="slides/slide85.xml"/><Relationship Id="rId90" Type="http://schemas.openxmlformats.org/officeDocument/2006/relationships/slide" Target="slides/slide86.xml"/><Relationship Id="rId91" Type="http://schemas.openxmlformats.org/officeDocument/2006/relationships/slide" Target="slides/slide87.xml"/>
</Relationships>
</file>

<file path=ppt/notesMasters/_rels/notesMaster1.xml.rels><?xml version="1.0" encoding="UTF-8"?>
<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2" name="PlaceHolder 1"/>
          <p:cNvSpPr>
            <a:spLocks noGrp="1"/>
          </p:cNvSpPr>
          <p:nvPr>
            <p:ph type="body"/>
          </p:nvPr>
        </p:nvSpPr>
        <p:spPr>
          <a:xfrm>
            <a:off x="756000" y="5078520"/>
            <a:ext cx="6047640" cy="4811040"/>
          </a:xfrm>
          <a:prstGeom prst="rect">
            <a:avLst/>
          </a:prstGeom>
        </p:spPr>
        <p:txBody>
          <a:bodyPr lIns="0" rIns="0" tIns="0" bIns="0"/>
          <a:p>
            <a:r>
              <a:rPr lang="it-IT" sz="2000" spc="-1" strike="noStrike">
                <a:solidFill>
                  <a:srgbClr val="000000"/>
                </a:solidFill>
                <a:uFill>
                  <a:solidFill>
                    <a:srgbClr val="ffffff"/>
                  </a:solidFill>
                </a:uFill>
                <a:latin typeface="Arial"/>
              </a:rPr>
              <a:t>Fai clic per modificare il formato delle note</a:t>
            </a:r>
            <a:endParaRPr lang="it-IT" sz="2000" spc="-1" strike="noStrike">
              <a:solidFill>
                <a:srgbClr val="000000"/>
              </a:solidFill>
              <a:uFill>
                <a:solidFill>
                  <a:srgbClr val="ffffff"/>
                </a:solidFill>
              </a:uFill>
              <a:latin typeface="Arial"/>
            </a:endParaRPr>
          </a:p>
        </p:txBody>
      </p:sp>
      <p:sp>
        <p:nvSpPr>
          <p:cNvPr id="73" name="PlaceHolder 2"/>
          <p:cNvSpPr>
            <a:spLocks noGrp="1"/>
          </p:cNvSpPr>
          <p:nvPr>
            <p:ph type="hdr"/>
          </p:nvPr>
        </p:nvSpPr>
        <p:spPr>
          <a:xfrm>
            <a:off x="0" y="0"/>
            <a:ext cx="3280680" cy="534240"/>
          </a:xfrm>
          <a:prstGeom prst="rect">
            <a:avLst/>
          </a:prstGeom>
        </p:spPr>
        <p:txBody>
          <a:bodyPr lIns="0" rIns="0" tIns="0" bIns="0"/>
          <a:p>
            <a:r>
              <a:rPr lang="it-IT" sz="1400" spc="-1" strike="noStrike">
                <a:solidFill>
                  <a:srgbClr val="000000"/>
                </a:solidFill>
                <a:uFill>
                  <a:solidFill>
                    <a:srgbClr val="ffffff"/>
                  </a:solidFill>
                </a:uFill>
                <a:latin typeface="Times New Roman"/>
              </a:rPr>
              <a:t>&lt;intestazione&gt;</a:t>
            </a:r>
            <a:endParaRPr lang="it-IT" sz="1400" spc="-1" strike="noStrike">
              <a:solidFill>
                <a:srgbClr val="000000"/>
              </a:solidFill>
              <a:uFill>
                <a:solidFill>
                  <a:srgbClr val="ffffff"/>
                </a:solidFill>
              </a:uFill>
              <a:latin typeface="Times New Roman"/>
            </a:endParaRPr>
          </a:p>
        </p:txBody>
      </p:sp>
      <p:sp>
        <p:nvSpPr>
          <p:cNvPr id="74" name="PlaceHolder 3"/>
          <p:cNvSpPr>
            <a:spLocks noGrp="1"/>
          </p:cNvSpPr>
          <p:nvPr>
            <p:ph type="dt"/>
          </p:nvPr>
        </p:nvSpPr>
        <p:spPr>
          <a:xfrm>
            <a:off x="4278960" y="0"/>
            <a:ext cx="3280680" cy="534240"/>
          </a:xfrm>
          <a:prstGeom prst="rect">
            <a:avLst/>
          </a:prstGeom>
        </p:spPr>
        <p:txBody>
          <a:bodyPr lIns="0" rIns="0" tIns="0" bIns="0"/>
          <a:p>
            <a:pPr algn="r"/>
            <a:r>
              <a:rPr lang="it-IT" sz="1400" spc="-1" strike="noStrike">
                <a:solidFill>
                  <a:srgbClr val="000000"/>
                </a:solidFill>
                <a:uFill>
                  <a:solidFill>
                    <a:srgbClr val="ffffff"/>
                  </a:solidFill>
                </a:uFill>
                <a:latin typeface="Times New Roman"/>
              </a:rPr>
              <a:t>&lt;data/ora&gt;</a:t>
            </a:r>
            <a:endParaRPr lang="it-IT" sz="1400" spc="-1" strike="noStrike">
              <a:solidFill>
                <a:srgbClr val="000000"/>
              </a:solidFill>
              <a:uFill>
                <a:solidFill>
                  <a:srgbClr val="ffffff"/>
                </a:solidFill>
              </a:uFill>
              <a:latin typeface="Times New Roman"/>
            </a:endParaRPr>
          </a:p>
        </p:txBody>
      </p:sp>
      <p:sp>
        <p:nvSpPr>
          <p:cNvPr id="75" name="PlaceHolder 4"/>
          <p:cNvSpPr>
            <a:spLocks noGrp="1"/>
          </p:cNvSpPr>
          <p:nvPr>
            <p:ph type="ftr"/>
          </p:nvPr>
        </p:nvSpPr>
        <p:spPr>
          <a:xfrm>
            <a:off x="0" y="10157400"/>
            <a:ext cx="3280680" cy="534240"/>
          </a:xfrm>
          <a:prstGeom prst="rect">
            <a:avLst/>
          </a:prstGeom>
        </p:spPr>
        <p:txBody>
          <a:bodyPr lIns="0" rIns="0" tIns="0" bIns="0" anchor="b"/>
          <a:p>
            <a:r>
              <a:rPr lang="it-IT" sz="1400" spc="-1" strike="noStrike">
                <a:solidFill>
                  <a:srgbClr val="000000"/>
                </a:solidFill>
                <a:uFill>
                  <a:solidFill>
                    <a:srgbClr val="ffffff"/>
                  </a:solidFill>
                </a:uFill>
                <a:latin typeface="Times New Roman"/>
              </a:rPr>
              <a:t>&lt;piè di pagina&gt;</a:t>
            </a:r>
            <a:endParaRPr lang="it-IT" sz="1400" spc="-1" strike="noStrike">
              <a:solidFill>
                <a:srgbClr val="000000"/>
              </a:solidFill>
              <a:uFill>
                <a:solidFill>
                  <a:srgbClr val="ffffff"/>
                </a:solidFill>
              </a:uFill>
              <a:latin typeface="Times New Roman"/>
            </a:endParaRPr>
          </a:p>
        </p:txBody>
      </p:sp>
      <p:sp>
        <p:nvSpPr>
          <p:cNvPr id="76" name="PlaceHolder 5"/>
          <p:cNvSpPr>
            <a:spLocks noGrp="1"/>
          </p:cNvSpPr>
          <p:nvPr>
            <p:ph type="sldNum"/>
          </p:nvPr>
        </p:nvSpPr>
        <p:spPr>
          <a:xfrm>
            <a:off x="4278960" y="10157400"/>
            <a:ext cx="3280680" cy="534240"/>
          </a:xfrm>
          <a:prstGeom prst="rect">
            <a:avLst/>
          </a:prstGeom>
        </p:spPr>
        <p:txBody>
          <a:bodyPr lIns="0" rIns="0" tIns="0" bIns="0" anchor="b"/>
          <a:p>
            <a:pPr algn="r"/>
            <a:fld id="{50EB41B6-5F2F-4445-BCDC-8BA6F9D541DC}" type="slidenum">
              <a:rPr lang="it-IT" sz="1400" spc="-1" strike="noStrike">
                <a:solidFill>
                  <a:srgbClr val="000000"/>
                </a:solidFill>
                <a:uFill>
                  <a:solidFill>
                    <a:srgbClr val="ffffff"/>
                  </a:solidFill>
                </a:uFill>
                <a:latin typeface="Times New Roman"/>
              </a:rPr>
              <a:t>&lt;numero&gt;</a:t>
            </a:fld>
            <a:endParaRPr lang="it-IT" sz="1400" spc="-1" strike="noStrike">
              <a:solidFill>
                <a:srgbClr val="000000"/>
              </a:solidFill>
              <a:uFill>
                <a:solidFill>
                  <a:srgbClr val="ffffff"/>
                </a:solidFill>
              </a:uFill>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5" name="PlaceHolder 1"/>
          <p:cNvSpPr>
            <a:spLocks noGrp="1"/>
          </p:cNvSpPr>
          <p:nvPr>
            <p:ph type="body"/>
          </p:nvPr>
        </p:nvSpPr>
        <p:spPr>
          <a:xfrm>
            <a:off x="756000" y="5078520"/>
            <a:ext cx="6046920" cy="4810320"/>
          </a:xfrm>
          <a:prstGeom prst="rect">
            <a:avLst/>
          </a:prstGeom>
        </p:spPr>
        <p:txBody>
          <a:bodyPr lIns="0" rIns="0" tIns="0" bIns="0"/>
          <a:p>
            <a:r>
              <a:rPr lang="it-IT" sz="2000" spc="-1" strike="noStrike">
                <a:solidFill>
                  <a:srgbClr val="000000"/>
                </a:solidFill>
                <a:uFill>
                  <a:solidFill>
                    <a:srgbClr val="ffffff"/>
                  </a:solidFill>
                </a:uFill>
                <a:latin typeface="Arial"/>
              </a:rPr>
              <a:t>prova</a:t>
            </a:r>
            <a:endParaRPr lang="it-IT" sz="2000" spc="-1" strike="noStrike">
              <a:solidFill>
                <a:srgbClr val="000000"/>
              </a:solidFill>
              <a:uFill>
                <a:solidFill>
                  <a:srgbClr val="ffffff"/>
                </a:solidFill>
              </a:uFill>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24" name="PlaceHolder 2"/>
          <p:cNvSpPr>
            <a:spLocks noGrp="1"/>
          </p:cNvSpPr>
          <p:nvPr>
            <p:ph type="body"/>
          </p:nvPr>
        </p:nvSpPr>
        <p:spPr>
          <a:xfrm>
            <a:off x="504000" y="1768680"/>
            <a:ext cx="907200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25" name="PlaceHolder 3"/>
          <p:cNvSpPr>
            <a:spLocks noGrp="1"/>
          </p:cNvSpPr>
          <p:nvPr>
            <p:ph type="body"/>
          </p:nvPr>
        </p:nvSpPr>
        <p:spPr>
          <a:xfrm>
            <a:off x="504000" y="4058640"/>
            <a:ext cx="907200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27" name="PlaceHolder 2"/>
          <p:cNvSpPr>
            <a:spLocks noGrp="1"/>
          </p:cNvSpPr>
          <p:nvPr>
            <p:ph type="body"/>
          </p:nvPr>
        </p:nvSpPr>
        <p:spPr>
          <a:xfrm>
            <a:off x="50400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28" name="PlaceHolder 3"/>
          <p:cNvSpPr>
            <a:spLocks noGrp="1"/>
          </p:cNvSpPr>
          <p:nvPr>
            <p:ph type="body"/>
          </p:nvPr>
        </p:nvSpPr>
        <p:spPr>
          <a:xfrm>
            <a:off x="515268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29" name="PlaceHolder 4"/>
          <p:cNvSpPr>
            <a:spLocks noGrp="1"/>
          </p:cNvSpPr>
          <p:nvPr>
            <p:ph type="body"/>
          </p:nvPr>
        </p:nvSpPr>
        <p:spPr>
          <a:xfrm>
            <a:off x="5152680" y="405864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30" name="PlaceHolder 5"/>
          <p:cNvSpPr>
            <a:spLocks noGrp="1"/>
          </p:cNvSpPr>
          <p:nvPr>
            <p:ph type="body"/>
          </p:nvPr>
        </p:nvSpPr>
        <p:spPr>
          <a:xfrm>
            <a:off x="504000" y="405864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32" name="PlaceHolder 2"/>
          <p:cNvSpPr>
            <a:spLocks noGrp="1"/>
          </p:cNvSpPr>
          <p:nvPr>
            <p:ph type="body"/>
          </p:nvPr>
        </p:nvSpPr>
        <p:spPr>
          <a:xfrm>
            <a:off x="504000" y="1768680"/>
            <a:ext cx="907200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33" name="PlaceHolder 3"/>
          <p:cNvSpPr>
            <a:spLocks noGrp="1"/>
          </p:cNvSpPr>
          <p:nvPr>
            <p:ph type="body"/>
          </p:nvPr>
        </p:nvSpPr>
        <p:spPr>
          <a:xfrm>
            <a:off x="504000" y="1768680"/>
            <a:ext cx="907200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pic>
        <p:nvPicPr>
          <p:cNvPr id="34" name="" descr=""/>
          <p:cNvPicPr/>
          <p:nvPr/>
        </p:nvPicPr>
        <p:blipFill>
          <a:blip r:embed="rId2"/>
          <a:stretch/>
        </p:blipFill>
        <p:spPr>
          <a:xfrm>
            <a:off x="2292480" y="1768680"/>
            <a:ext cx="5494680" cy="4384080"/>
          </a:xfrm>
          <a:prstGeom prst="rect">
            <a:avLst/>
          </a:prstGeom>
          <a:ln>
            <a:noFill/>
          </a:ln>
        </p:spPr>
      </p:pic>
      <p:pic>
        <p:nvPicPr>
          <p:cNvPr id="35" name="" descr=""/>
          <p:cNvPicPr/>
          <p:nvPr/>
        </p:nvPicPr>
        <p:blipFill>
          <a:blip r:embed="rId3"/>
          <a:stretch/>
        </p:blipFill>
        <p:spPr>
          <a:xfrm>
            <a:off x="2292480" y="1768680"/>
            <a:ext cx="5494680" cy="4384080"/>
          </a:xfrm>
          <a:prstGeom prst="rect">
            <a:avLst/>
          </a:prstGeom>
          <a:ln>
            <a:noFill/>
          </a:ln>
        </p:spPr>
      </p:pic>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39" name="PlaceHolder 2"/>
          <p:cNvSpPr>
            <a:spLocks noGrp="1"/>
          </p:cNvSpPr>
          <p:nvPr>
            <p:ph type="subTitle"/>
          </p:nvPr>
        </p:nvSpPr>
        <p:spPr>
          <a:xfrm>
            <a:off x="504000" y="1768680"/>
            <a:ext cx="9072000" cy="4384080"/>
          </a:xfrm>
          <a:prstGeom prst="rect">
            <a:avLst/>
          </a:prstGeom>
        </p:spPr>
        <p:txBody>
          <a:bodyPr lIns="0" rIns="0" tIns="0" bIns="0" anchor="ctr"/>
          <a:p>
            <a:pPr algn="ctr"/>
            <a:endParaRPr lang="it-IT" sz="3200" spc="-1" strike="noStrike">
              <a:solidFill>
                <a:srgbClr val="000000"/>
              </a:solidFill>
              <a:uFill>
                <a:solidFill>
                  <a:srgbClr val="ffffff"/>
                </a:solidFill>
              </a:u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0"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41" name="PlaceHolder 2"/>
          <p:cNvSpPr>
            <a:spLocks noGrp="1"/>
          </p:cNvSpPr>
          <p:nvPr>
            <p:ph type="body"/>
          </p:nvPr>
        </p:nvSpPr>
        <p:spPr>
          <a:xfrm>
            <a:off x="504000" y="1768680"/>
            <a:ext cx="907200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43" name="PlaceHolder 2"/>
          <p:cNvSpPr>
            <a:spLocks noGrp="1"/>
          </p:cNvSpPr>
          <p:nvPr>
            <p:ph type="body"/>
          </p:nvPr>
        </p:nvSpPr>
        <p:spPr>
          <a:xfrm>
            <a:off x="504000" y="1768680"/>
            <a:ext cx="442692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44" name="PlaceHolder 3"/>
          <p:cNvSpPr>
            <a:spLocks noGrp="1"/>
          </p:cNvSpPr>
          <p:nvPr>
            <p:ph type="body"/>
          </p:nvPr>
        </p:nvSpPr>
        <p:spPr>
          <a:xfrm>
            <a:off x="5152680" y="1768680"/>
            <a:ext cx="442692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46" name="PlaceHolder 1"/>
          <p:cNvSpPr>
            <a:spLocks noGrp="1"/>
          </p:cNvSpPr>
          <p:nvPr>
            <p:ph type="subTitle"/>
          </p:nvPr>
        </p:nvSpPr>
        <p:spPr>
          <a:xfrm>
            <a:off x="504000" y="301320"/>
            <a:ext cx="9072000" cy="5850360"/>
          </a:xfrm>
          <a:prstGeom prst="rect">
            <a:avLst/>
          </a:prstGeom>
        </p:spPr>
        <p:txBody>
          <a:bodyPr lIns="0" rIns="0" tIns="0" bIns="0" anchor="ctr"/>
          <a:p>
            <a:pPr algn="ctr"/>
            <a:endParaRPr lang="it-IT" sz="3200" spc="-1" strike="noStrike">
              <a:solidFill>
                <a:srgbClr val="000000"/>
              </a:solidFill>
              <a:uFill>
                <a:solidFill>
                  <a:srgbClr val="ffffff"/>
                </a:solidFill>
              </a:u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48" name="PlaceHolder 2"/>
          <p:cNvSpPr>
            <a:spLocks noGrp="1"/>
          </p:cNvSpPr>
          <p:nvPr>
            <p:ph type="body"/>
          </p:nvPr>
        </p:nvSpPr>
        <p:spPr>
          <a:xfrm>
            <a:off x="50400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49" name="PlaceHolder 3"/>
          <p:cNvSpPr>
            <a:spLocks noGrp="1"/>
          </p:cNvSpPr>
          <p:nvPr>
            <p:ph type="body"/>
          </p:nvPr>
        </p:nvSpPr>
        <p:spPr>
          <a:xfrm>
            <a:off x="504000" y="405864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50" name="PlaceHolder 4"/>
          <p:cNvSpPr>
            <a:spLocks noGrp="1"/>
          </p:cNvSpPr>
          <p:nvPr>
            <p:ph type="body"/>
          </p:nvPr>
        </p:nvSpPr>
        <p:spPr>
          <a:xfrm>
            <a:off x="5152680" y="1768680"/>
            <a:ext cx="442692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3" name="PlaceHolder 2"/>
          <p:cNvSpPr>
            <a:spLocks noGrp="1"/>
          </p:cNvSpPr>
          <p:nvPr>
            <p:ph type="subTitle"/>
          </p:nvPr>
        </p:nvSpPr>
        <p:spPr>
          <a:xfrm>
            <a:off x="504000" y="1768680"/>
            <a:ext cx="9072000" cy="4384080"/>
          </a:xfrm>
          <a:prstGeom prst="rect">
            <a:avLst/>
          </a:prstGeom>
        </p:spPr>
        <p:txBody>
          <a:bodyPr lIns="0" rIns="0" tIns="0" bIns="0" anchor="ctr"/>
          <a:p>
            <a:pPr algn="ctr"/>
            <a:endParaRPr lang="it-IT" sz="3200" spc="-1" strike="noStrike">
              <a:solidFill>
                <a:srgbClr val="000000"/>
              </a:solidFill>
              <a:uFill>
                <a:solidFill>
                  <a:srgbClr val="ffffff"/>
                </a:solidFill>
              </a:u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52" name="PlaceHolder 2"/>
          <p:cNvSpPr>
            <a:spLocks noGrp="1"/>
          </p:cNvSpPr>
          <p:nvPr>
            <p:ph type="body"/>
          </p:nvPr>
        </p:nvSpPr>
        <p:spPr>
          <a:xfrm>
            <a:off x="504000" y="1768680"/>
            <a:ext cx="442692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53" name="PlaceHolder 3"/>
          <p:cNvSpPr>
            <a:spLocks noGrp="1"/>
          </p:cNvSpPr>
          <p:nvPr>
            <p:ph type="body"/>
          </p:nvPr>
        </p:nvSpPr>
        <p:spPr>
          <a:xfrm>
            <a:off x="515268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54" name="PlaceHolder 4"/>
          <p:cNvSpPr>
            <a:spLocks noGrp="1"/>
          </p:cNvSpPr>
          <p:nvPr>
            <p:ph type="body"/>
          </p:nvPr>
        </p:nvSpPr>
        <p:spPr>
          <a:xfrm>
            <a:off x="5152680" y="405864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56" name="PlaceHolder 2"/>
          <p:cNvSpPr>
            <a:spLocks noGrp="1"/>
          </p:cNvSpPr>
          <p:nvPr>
            <p:ph type="body"/>
          </p:nvPr>
        </p:nvSpPr>
        <p:spPr>
          <a:xfrm>
            <a:off x="50400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57" name="PlaceHolder 3"/>
          <p:cNvSpPr>
            <a:spLocks noGrp="1"/>
          </p:cNvSpPr>
          <p:nvPr>
            <p:ph type="body"/>
          </p:nvPr>
        </p:nvSpPr>
        <p:spPr>
          <a:xfrm>
            <a:off x="515268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58" name="PlaceHolder 4"/>
          <p:cNvSpPr>
            <a:spLocks noGrp="1"/>
          </p:cNvSpPr>
          <p:nvPr>
            <p:ph type="body"/>
          </p:nvPr>
        </p:nvSpPr>
        <p:spPr>
          <a:xfrm>
            <a:off x="504000" y="4058640"/>
            <a:ext cx="907200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60" name="PlaceHolder 2"/>
          <p:cNvSpPr>
            <a:spLocks noGrp="1"/>
          </p:cNvSpPr>
          <p:nvPr>
            <p:ph type="body"/>
          </p:nvPr>
        </p:nvSpPr>
        <p:spPr>
          <a:xfrm>
            <a:off x="504000" y="1768680"/>
            <a:ext cx="907200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61" name="PlaceHolder 3"/>
          <p:cNvSpPr>
            <a:spLocks noGrp="1"/>
          </p:cNvSpPr>
          <p:nvPr>
            <p:ph type="body"/>
          </p:nvPr>
        </p:nvSpPr>
        <p:spPr>
          <a:xfrm>
            <a:off x="504000" y="4058640"/>
            <a:ext cx="907200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63" name="PlaceHolder 2"/>
          <p:cNvSpPr>
            <a:spLocks noGrp="1"/>
          </p:cNvSpPr>
          <p:nvPr>
            <p:ph type="body"/>
          </p:nvPr>
        </p:nvSpPr>
        <p:spPr>
          <a:xfrm>
            <a:off x="50400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64" name="PlaceHolder 3"/>
          <p:cNvSpPr>
            <a:spLocks noGrp="1"/>
          </p:cNvSpPr>
          <p:nvPr>
            <p:ph type="body"/>
          </p:nvPr>
        </p:nvSpPr>
        <p:spPr>
          <a:xfrm>
            <a:off x="515268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65" name="PlaceHolder 4"/>
          <p:cNvSpPr>
            <a:spLocks noGrp="1"/>
          </p:cNvSpPr>
          <p:nvPr>
            <p:ph type="body"/>
          </p:nvPr>
        </p:nvSpPr>
        <p:spPr>
          <a:xfrm>
            <a:off x="5152680" y="405864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66" name="PlaceHolder 5"/>
          <p:cNvSpPr>
            <a:spLocks noGrp="1"/>
          </p:cNvSpPr>
          <p:nvPr>
            <p:ph type="body"/>
          </p:nvPr>
        </p:nvSpPr>
        <p:spPr>
          <a:xfrm>
            <a:off x="504000" y="405864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68" name="PlaceHolder 2"/>
          <p:cNvSpPr>
            <a:spLocks noGrp="1"/>
          </p:cNvSpPr>
          <p:nvPr>
            <p:ph type="body"/>
          </p:nvPr>
        </p:nvSpPr>
        <p:spPr>
          <a:xfrm>
            <a:off x="504000" y="1768680"/>
            <a:ext cx="907200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69" name="PlaceHolder 3"/>
          <p:cNvSpPr>
            <a:spLocks noGrp="1"/>
          </p:cNvSpPr>
          <p:nvPr>
            <p:ph type="body"/>
          </p:nvPr>
        </p:nvSpPr>
        <p:spPr>
          <a:xfrm>
            <a:off x="504000" y="1768680"/>
            <a:ext cx="907200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pic>
        <p:nvPicPr>
          <p:cNvPr id="70" name="" descr=""/>
          <p:cNvPicPr/>
          <p:nvPr/>
        </p:nvPicPr>
        <p:blipFill>
          <a:blip r:embed="rId2"/>
          <a:stretch/>
        </p:blipFill>
        <p:spPr>
          <a:xfrm>
            <a:off x="2292480" y="1768680"/>
            <a:ext cx="5494680" cy="4384080"/>
          </a:xfrm>
          <a:prstGeom prst="rect">
            <a:avLst/>
          </a:prstGeom>
          <a:ln>
            <a:noFill/>
          </a:ln>
        </p:spPr>
      </p:pic>
      <p:pic>
        <p:nvPicPr>
          <p:cNvPr id="71" name="" descr=""/>
          <p:cNvPicPr/>
          <p:nvPr/>
        </p:nvPicPr>
        <p:blipFill>
          <a:blip r:embed="rId3"/>
          <a:stretch/>
        </p:blipFill>
        <p:spPr>
          <a:xfrm>
            <a:off x="2292480" y="1768680"/>
            <a:ext cx="5494680" cy="4384080"/>
          </a:xfrm>
          <a:prstGeom prst="rect">
            <a:avLst/>
          </a:prstGeom>
          <a:ln>
            <a:noFill/>
          </a:ln>
        </p:spPr>
      </p:pic>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5" name="PlaceHolder 2"/>
          <p:cNvSpPr>
            <a:spLocks noGrp="1"/>
          </p:cNvSpPr>
          <p:nvPr>
            <p:ph type="body"/>
          </p:nvPr>
        </p:nvSpPr>
        <p:spPr>
          <a:xfrm>
            <a:off x="504000" y="1768680"/>
            <a:ext cx="907200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7" name="PlaceHolder 2"/>
          <p:cNvSpPr>
            <a:spLocks noGrp="1"/>
          </p:cNvSpPr>
          <p:nvPr>
            <p:ph type="body"/>
          </p:nvPr>
        </p:nvSpPr>
        <p:spPr>
          <a:xfrm>
            <a:off x="504000" y="1768680"/>
            <a:ext cx="442692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8" name="PlaceHolder 3"/>
          <p:cNvSpPr>
            <a:spLocks noGrp="1"/>
          </p:cNvSpPr>
          <p:nvPr>
            <p:ph type="body"/>
          </p:nvPr>
        </p:nvSpPr>
        <p:spPr>
          <a:xfrm>
            <a:off x="5152680" y="1768680"/>
            <a:ext cx="442692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301320"/>
            <a:ext cx="9072000" cy="5850360"/>
          </a:xfrm>
          <a:prstGeom prst="rect">
            <a:avLst/>
          </a:prstGeom>
        </p:spPr>
        <p:txBody>
          <a:bodyPr lIns="0" rIns="0" tIns="0" bIns="0" anchor="ctr"/>
          <a:p>
            <a:pPr algn="ctr"/>
            <a:endParaRPr lang="it-IT" sz="3200" spc="-1" strike="noStrike">
              <a:solidFill>
                <a:srgbClr val="000000"/>
              </a:solidFill>
              <a:uFill>
                <a:solidFill>
                  <a:srgbClr val="ffffff"/>
                </a:solidFill>
              </a:u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12" name="PlaceHolder 2"/>
          <p:cNvSpPr>
            <a:spLocks noGrp="1"/>
          </p:cNvSpPr>
          <p:nvPr>
            <p:ph type="body"/>
          </p:nvPr>
        </p:nvSpPr>
        <p:spPr>
          <a:xfrm>
            <a:off x="50400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13" name="PlaceHolder 3"/>
          <p:cNvSpPr>
            <a:spLocks noGrp="1"/>
          </p:cNvSpPr>
          <p:nvPr>
            <p:ph type="body"/>
          </p:nvPr>
        </p:nvSpPr>
        <p:spPr>
          <a:xfrm>
            <a:off x="504000" y="405864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14" name="PlaceHolder 4"/>
          <p:cNvSpPr>
            <a:spLocks noGrp="1"/>
          </p:cNvSpPr>
          <p:nvPr>
            <p:ph type="body"/>
          </p:nvPr>
        </p:nvSpPr>
        <p:spPr>
          <a:xfrm>
            <a:off x="5152680" y="1768680"/>
            <a:ext cx="442692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16" name="PlaceHolder 2"/>
          <p:cNvSpPr>
            <a:spLocks noGrp="1"/>
          </p:cNvSpPr>
          <p:nvPr>
            <p:ph type="body"/>
          </p:nvPr>
        </p:nvSpPr>
        <p:spPr>
          <a:xfrm>
            <a:off x="504000" y="1768680"/>
            <a:ext cx="4426920" cy="43840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17" name="PlaceHolder 3"/>
          <p:cNvSpPr>
            <a:spLocks noGrp="1"/>
          </p:cNvSpPr>
          <p:nvPr>
            <p:ph type="body"/>
          </p:nvPr>
        </p:nvSpPr>
        <p:spPr>
          <a:xfrm>
            <a:off x="515268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18" name="PlaceHolder 4"/>
          <p:cNvSpPr>
            <a:spLocks noGrp="1"/>
          </p:cNvSpPr>
          <p:nvPr>
            <p:ph type="body"/>
          </p:nvPr>
        </p:nvSpPr>
        <p:spPr>
          <a:xfrm>
            <a:off x="5152680" y="405864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301320"/>
            <a:ext cx="9072000" cy="1261800"/>
          </a:xfrm>
          <a:prstGeom prst="rect">
            <a:avLst/>
          </a:prstGeom>
        </p:spPr>
        <p:txBody>
          <a:bodyPr lIns="0" rIns="0" tIns="0" bIns="0" anchor="ctr"/>
          <a:p>
            <a:pPr algn="ctr"/>
            <a:endParaRPr lang="it-IT" sz="4400" spc="-1" strike="noStrike">
              <a:solidFill>
                <a:srgbClr val="000000"/>
              </a:solidFill>
              <a:uFill>
                <a:solidFill>
                  <a:srgbClr val="ffffff"/>
                </a:solidFill>
              </a:uFill>
              <a:latin typeface="Arial"/>
            </a:endParaRPr>
          </a:p>
        </p:txBody>
      </p:sp>
      <p:sp>
        <p:nvSpPr>
          <p:cNvPr id="20" name="PlaceHolder 2"/>
          <p:cNvSpPr>
            <a:spLocks noGrp="1"/>
          </p:cNvSpPr>
          <p:nvPr>
            <p:ph type="body"/>
          </p:nvPr>
        </p:nvSpPr>
        <p:spPr>
          <a:xfrm>
            <a:off x="50400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21" name="PlaceHolder 3"/>
          <p:cNvSpPr>
            <a:spLocks noGrp="1"/>
          </p:cNvSpPr>
          <p:nvPr>
            <p:ph type="body"/>
          </p:nvPr>
        </p:nvSpPr>
        <p:spPr>
          <a:xfrm>
            <a:off x="5152680" y="1768680"/>
            <a:ext cx="442692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
        <p:nvSpPr>
          <p:cNvPr id="22" name="PlaceHolder 4"/>
          <p:cNvSpPr>
            <a:spLocks noGrp="1"/>
          </p:cNvSpPr>
          <p:nvPr>
            <p:ph type="body"/>
          </p:nvPr>
        </p:nvSpPr>
        <p:spPr>
          <a:xfrm>
            <a:off x="504000" y="4058640"/>
            <a:ext cx="9072000" cy="2090880"/>
          </a:xfrm>
          <a:prstGeom prst="rect">
            <a:avLst/>
          </a:prstGeom>
        </p:spPr>
        <p:txBody>
          <a:bodyPr lIns="0" rIns="0" tIns="0" bIns="0"/>
          <a:p>
            <a:endParaRPr lang="it-IT" sz="3200" spc="-1" strike="noStrike">
              <a:solidFill>
                <a:srgbClr val="000000"/>
              </a:solidFill>
              <a:uFill>
                <a:solidFill>
                  <a:srgbClr val="ffffff"/>
                </a:solidFill>
              </a:u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solidFill>
          <a:srgbClr val="83ca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301320"/>
            <a:ext cx="9072000" cy="1261800"/>
          </a:xfrm>
          <a:prstGeom prst="rect">
            <a:avLst/>
          </a:prstGeom>
        </p:spPr>
        <p:txBody>
          <a:bodyPr lIns="0" rIns="0" tIns="0" bIns="0" anchor="ctr"/>
          <a:p>
            <a:pPr algn="ctr"/>
            <a:r>
              <a:rPr lang="it-IT" sz="4400" spc="-1" strike="noStrike">
                <a:solidFill>
                  <a:srgbClr val="000000"/>
                </a:solidFill>
                <a:uFill>
                  <a:solidFill>
                    <a:srgbClr val="ffffff"/>
                  </a:solidFill>
                </a:uFill>
                <a:latin typeface="Arial"/>
              </a:rPr>
              <a:t>Fai clic per modificare il formato del testo del titolo</a:t>
            </a:r>
            <a:endParaRPr lang="it-IT" sz="4400" spc="-1" strike="noStrike">
              <a:solidFill>
                <a:srgbClr val="000000"/>
              </a:solidFill>
              <a:uFill>
                <a:solidFill>
                  <a:srgbClr val="ffffff"/>
                </a:solidFill>
              </a:uFill>
              <a:latin typeface="Arial"/>
            </a:endParaRPr>
          </a:p>
        </p:txBody>
      </p:sp>
      <p:sp>
        <p:nvSpPr>
          <p:cNvPr id="1" name="PlaceHolder 2"/>
          <p:cNvSpPr>
            <a:spLocks noGrp="1"/>
          </p:cNvSpPr>
          <p:nvPr>
            <p:ph type="body"/>
          </p:nvPr>
        </p:nvSpPr>
        <p:spPr>
          <a:xfrm>
            <a:off x="504000" y="1768680"/>
            <a:ext cx="9072000" cy="4384080"/>
          </a:xfrm>
          <a:prstGeom prst="rect">
            <a:avLst/>
          </a:prstGeom>
        </p:spPr>
        <p:txBody>
          <a:bodyPr lIns="0" rIns="0" tIns="0" bIns="0"/>
          <a:p>
            <a:pPr marL="432000" indent="-324000">
              <a:buClr>
                <a:srgbClr val="000000"/>
              </a:buClr>
              <a:buSzPct val="45000"/>
              <a:buFont typeface="Wingdings" charset="2"/>
              <a:buChar char=""/>
            </a:pPr>
            <a:r>
              <a:rPr lang="it-IT" sz="3200" spc="-1" strike="noStrike">
                <a:solidFill>
                  <a:srgbClr val="000000"/>
                </a:solidFill>
                <a:uFill>
                  <a:solidFill>
                    <a:srgbClr val="ffffff"/>
                  </a:solidFill>
                </a:uFill>
                <a:latin typeface="Arial"/>
              </a:rPr>
              <a:t>Fai clic per modificare il formato del testo della struttura</a:t>
            </a:r>
            <a:endParaRPr lang="it-IT" sz="32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lang="it-IT" sz="2800" spc="-1" strike="noStrike">
                <a:solidFill>
                  <a:srgbClr val="000000"/>
                </a:solidFill>
                <a:uFill>
                  <a:solidFill>
                    <a:srgbClr val="ffffff"/>
                  </a:solidFill>
                </a:uFill>
                <a:latin typeface="Arial"/>
              </a:rPr>
              <a:t>Secondo livello struttura</a:t>
            </a:r>
            <a:endParaRPr lang="it-IT" sz="2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lang="it-IT" sz="2400" spc="-1" strike="noStrike">
                <a:solidFill>
                  <a:srgbClr val="000000"/>
                </a:solidFill>
                <a:uFill>
                  <a:solidFill>
                    <a:srgbClr val="ffffff"/>
                  </a:solidFill>
                </a:uFill>
                <a:latin typeface="Arial"/>
              </a:rPr>
              <a:t>Terzo livello struttura</a:t>
            </a:r>
            <a:endParaRPr lang="it-IT" sz="24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lang="it-IT" sz="2000" spc="-1" strike="noStrike">
                <a:solidFill>
                  <a:srgbClr val="000000"/>
                </a:solidFill>
                <a:uFill>
                  <a:solidFill>
                    <a:srgbClr val="ffffff"/>
                  </a:solidFill>
                </a:uFill>
                <a:latin typeface="Arial"/>
              </a:rPr>
              <a:t>Quarto livello struttura</a:t>
            </a:r>
            <a:endParaRPr lang="it-IT" sz="20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lang="it-IT" sz="2000" spc="-1" strike="noStrike">
                <a:solidFill>
                  <a:srgbClr val="000000"/>
                </a:solidFill>
                <a:uFill>
                  <a:solidFill>
                    <a:srgbClr val="ffffff"/>
                  </a:solidFill>
                </a:uFill>
                <a:latin typeface="Arial"/>
              </a:rPr>
              <a:t>Quinto livello struttura</a:t>
            </a:r>
            <a:endParaRPr lang="it-IT" sz="20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lang="it-IT" sz="2000" spc="-1" strike="noStrike">
                <a:solidFill>
                  <a:srgbClr val="000000"/>
                </a:solidFill>
                <a:uFill>
                  <a:solidFill>
                    <a:srgbClr val="ffffff"/>
                  </a:solidFill>
                </a:uFill>
                <a:latin typeface="Arial"/>
              </a:rPr>
              <a:t>Sesto livello struttura</a:t>
            </a:r>
            <a:endParaRPr lang="it-IT" sz="20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lang="it-IT" sz="2000" spc="-1" strike="noStrike">
                <a:solidFill>
                  <a:srgbClr val="000000"/>
                </a:solidFill>
                <a:uFill>
                  <a:solidFill>
                    <a:srgbClr val="ffffff"/>
                  </a:solidFill>
                </a:uFill>
                <a:latin typeface="Arial"/>
              </a:rPr>
              <a:t>Settimo livello struttura</a:t>
            </a:r>
            <a:endParaRPr lang="it-IT"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solidFill>
          <a:srgbClr val="83caff"/>
        </a:solidFill>
      </p:bgPr>
    </p:bg>
    <p:spTree>
      <p:nvGrpSpPr>
        <p:cNvPr id="1" name=""/>
        <p:cNvGrpSpPr/>
        <p:nvPr/>
      </p:nvGrpSpPr>
      <p:grpSpPr>
        <a:xfrm>
          <a:off x="0" y="0"/>
          <a:ext cx="0" cy="0"/>
          <a:chOff x="0" y="0"/>
          <a:chExt cx="0" cy="0"/>
        </a:xfrm>
      </p:grpSpPr>
      <p:sp>
        <p:nvSpPr>
          <p:cNvPr id="36" name="PlaceHolder 1"/>
          <p:cNvSpPr>
            <a:spLocks noGrp="1"/>
          </p:cNvSpPr>
          <p:nvPr>
            <p:ph type="title"/>
          </p:nvPr>
        </p:nvSpPr>
        <p:spPr>
          <a:xfrm>
            <a:off x="504000" y="301320"/>
            <a:ext cx="9072000" cy="1261800"/>
          </a:xfrm>
          <a:prstGeom prst="rect">
            <a:avLst/>
          </a:prstGeom>
        </p:spPr>
        <p:txBody>
          <a:bodyPr lIns="0" rIns="0" tIns="0" bIns="0" anchor="ctr"/>
          <a:p>
            <a:pPr algn="ctr"/>
            <a:r>
              <a:rPr lang="it-IT" sz="4400" spc="-1" strike="noStrike">
                <a:solidFill>
                  <a:srgbClr val="000000"/>
                </a:solidFill>
                <a:uFill>
                  <a:solidFill>
                    <a:srgbClr val="ffffff"/>
                  </a:solidFill>
                </a:uFill>
                <a:latin typeface="Arial"/>
              </a:rPr>
              <a:t>Fai clic per modificare il formato del testo del titolo</a:t>
            </a:r>
            <a:endParaRPr lang="it-IT" sz="4400" spc="-1" strike="noStrike">
              <a:solidFill>
                <a:srgbClr val="000000"/>
              </a:solidFill>
              <a:uFill>
                <a:solidFill>
                  <a:srgbClr val="ffffff"/>
                </a:solidFill>
              </a:uFill>
              <a:latin typeface="Arial"/>
            </a:endParaRPr>
          </a:p>
        </p:txBody>
      </p:sp>
      <p:sp>
        <p:nvSpPr>
          <p:cNvPr id="37" name="PlaceHolder 2"/>
          <p:cNvSpPr>
            <a:spLocks noGrp="1"/>
          </p:cNvSpPr>
          <p:nvPr>
            <p:ph type="body"/>
          </p:nvPr>
        </p:nvSpPr>
        <p:spPr>
          <a:xfrm>
            <a:off x="504000" y="1768680"/>
            <a:ext cx="9072000" cy="4384080"/>
          </a:xfrm>
          <a:prstGeom prst="rect">
            <a:avLst/>
          </a:prstGeom>
        </p:spPr>
        <p:txBody>
          <a:bodyPr lIns="0" rIns="0" tIns="0" bIns="0"/>
          <a:p>
            <a:pPr marL="432000" indent="-324000">
              <a:buClr>
                <a:srgbClr val="000000"/>
              </a:buClr>
              <a:buSzPct val="45000"/>
              <a:buFont typeface="Wingdings" charset="2"/>
              <a:buChar char=""/>
            </a:pPr>
            <a:r>
              <a:rPr lang="it-IT" sz="3200" spc="-1" strike="noStrike">
                <a:solidFill>
                  <a:srgbClr val="000000"/>
                </a:solidFill>
                <a:uFill>
                  <a:solidFill>
                    <a:srgbClr val="ffffff"/>
                  </a:solidFill>
                </a:uFill>
                <a:latin typeface="Arial"/>
              </a:rPr>
              <a:t>Fai clic per modificare il formato del testo della struttura</a:t>
            </a:r>
            <a:endParaRPr lang="it-IT" sz="32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lang="it-IT" sz="2800" spc="-1" strike="noStrike">
                <a:solidFill>
                  <a:srgbClr val="000000"/>
                </a:solidFill>
                <a:uFill>
                  <a:solidFill>
                    <a:srgbClr val="ffffff"/>
                  </a:solidFill>
                </a:uFill>
                <a:latin typeface="Arial"/>
              </a:rPr>
              <a:t>Secondo livello struttura</a:t>
            </a:r>
            <a:endParaRPr lang="it-IT" sz="2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lang="it-IT" sz="2400" spc="-1" strike="noStrike">
                <a:solidFill>
                  <a:srgbClr val="000000"/>
                </a:solidFill>
                <a:uFill>
                  <a:solidFill>
                    <a:srgbClr val="ffffff"/>
                  </a:solidFill>
                </a:uFill>
                <a:latin typeface="Arial"/>
              </a:rPr>
              <a:t>Terzo livello struttura</a:t>
            </a:r>
            <a:endParaRPr lang="it-IT" sz="24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lang="it-IT" sz="2000" spc="-1" strike="noStrike">
                <a:solidFill>
                  <a:srgbClr val="000000"/>
                </a:solidFill>
                <a:uFill>
                  <a:solidFill>
                    <a:srgbClr val="ffffff"/>
                  </a:solidFill>
                </a:uFill>
                <a:latin typeface="Arial"/>
              </a:rPr>
              <a:t>Quarto livello struttura</a:t>
            </a:r>
            <a:endParaRPr lang="it-IT" sz="20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lang="it-IT" sz="2000" spc="-1" strike="noStrike">
                <a:solidFill>
                  <a:srgbClr val="000000"/>
                </a:solidFill>
                <a:uFill>
                  <a:solidFill>
                    <a:srgbClr val="ffffff"/>
                  </a:solidFill>
                </a:uFill>
                <a:latin typeface="Arial"/>
              </a:rPr>
              <a:t>Quinto livello struttura</a:t>
            </a:r>
            <a:endParaRPr lang="it-IT" sz="20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lang="it-IT" sz="2000" spc="-1" strike="noStrike">
                <a:solidFill>
                  <a:srgbClr val="000000"/>
                </a:solidFill>
                <a:uFill>
                  <a:solidFill>
                    <a:srgbClr val="ffffff"/>
                  </a:solidFill>
                </a:uFill>
                <a:latin typeface="Arial"/>
              </a:rPr>
              <a:t>Sesto livello struttura</a:t>
            </a:r>
            <a:endParaRPr lang="it-IT" sz="20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lang="it-IT" sz="2000" spc="-1" strike="noStrike">
                <a:solidFill>
                  <a:srgbClr val="000000"/>
                </a:solidFill>
                <a:uFill>
                  <a:solidFill>
                    <a:srgbClr val="ffffff"/>
                  </a:solidFill>
                </a:uFill>
                <a:latin typeface="Arial"/>
              </a:rPr>
              <a:t>Settimo livello struttura</a:t>
            </a:r>
            <a:endParaRPr lang="it-IT"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3.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81" TargetMode="External"/><Relationship Id="rId2" Type="http://schemas.openxmlformats.org/officeDocument/2006/relationships/slideLayout" Target="../slideLayouts/slideLayout13.xml"/>
</Relationships>
</file>

<file path=ppt/slides/_rels/slide24.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216" TargetMode="External"/><Relationship Id="rId2" Type="http://schemas.openxmlformats.org/officeDocument/2006/relationships/hyperlink" Target="file:///C:/Users/Fabrizio%20IIS%20Volta/Desktop/Corso%20sul%20nuovo%20codice%20degli%20appalti/l &quot;079" TargetMode="External"/><Relationship Id="rId3" Type="http://schemas.openxmlformats.org/officeDocument/2006/relationships/hyperlink" Target="file:///C:/Users/Fabrizio%20IIS%20Volta/Desktop/Corso%20sul%20nuovo%20codice%20degli%20appalti/l &quot;060" TargetMode="External"/><Relationship Id="rId4" Type="http://schemas.openxmlformats.org/officeDocument/2006/relationships/hyperlink" Target="file:///C:/Users/Fabrizio%20IIS%20Volta/Desktop/Corso%20sul%20nuovo%20codice%20degli%20appalti/l &quot;073" TargetMode="External"/><Relationship Id="rId5" Type="http://schemas.openxmlformats.org/officeDocument/2006/relationships/hyperlink" Target="file:///C:/Users/Fabrizio%20IIS%20Volta/Desktop/Corso%20sul%20nuovo%20codice%20degli%20appalti/l &quot;073" TargetMode="External"/><Relationship Id="rId6" Type="http://schemas.openxmlformats.org/officeDocument/2006/relationships/slideLayout" Target="../slideLayouts/slideLayout13.xml"/>
</Relationships>
</file>

<file path=ppt/slides/_rels/slide25.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38" TargetMode="External"/><Relationship Id="rId2" Type="http://schemas.openxmlformats.org/officeDocument/2006/relationships/hyperlink" Target="file:///C:/Users/Fabrizio%20IIS%20Volta/Desktop/Corso%20sul%20nuovo%20codice%20degli%20appalti/l &quot;035" TargetMode="External"/><Relationship Id="rId3" Type="http://schemas.openxmlformats.org/officeDocument/2006/relationships/hyperlink" Target="file:///C:/Users/Fabrizio%20IIS%20Volta/Desktop/Corso%20sul%20nuovo%20codice%20degli%20appalti/l &quot;038" TargetMode="External"/><Relationship Id="rId4" Type="http://schemas.openxmlformats.org/officeDocument/2006/relationships/slideLayout" Target="../slideLayouts/slideLayout13.xml"/>
</Relationships>
</file>

<file path=ppt/slides/_rels/slide26.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38" TargetMode="External"/><Relationship Id="rId2" Type="http://schemas.openxmlformats.org/officeDocument/2006/relationships/slideLayout" Target="../slideLayouts/slideLayout13.xml"/>
</Relationships>
</file>

<file path=ppt/slides/_rels/slide27.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37" TargetMode="External"/><Relationship Id="rId2" Type="http://schemas.openxmlformats.org/officeDocument/2006/relationships/slideLayout" Target="../slideLayouts/slideLayout13.xml"/>
</Relationships>
</file>

<file path=ppt/slides/_rels/slide28.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216" TargetMode="External"/><Relationship Id="rId2" Type="http://schemas.openxmlformats.org/officeDocument/2006/relationships/slideLayout" Target="../slideLayouts/slideLayout13.xml"/>
</Relationships>
</file>

<file path=ppt/slides/_rels/slide2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0.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03.qq" TargetMode="External"/><Relationship Id="rId2" Type="http://schemas.openxmlformats.org/officeDocument/2006/relationships/hyperlink" Target="file:///C:/Users/Fabrizio%20IIS%20Volta/Desktop/Corso%20sul%20nuovo%20codice%20degli%20appalti/l &quot;003.eee" TargetMode="External"/><Relationship Id="rId3" Type="http://schemas.openxmlformats.org/officeDocument/2006/relationships/hyperlink" Target="file:///C:/Users/Fabrizio%20IIS%20Volta/Desktop/Corso%20sul%20nuovo%20codice%20degli%20appalti/l &quot;099" TargetMode="External"/><Relationship Id="rId4" Type="http://schemas.openxmlformats.org/officeDocument/2006/relationships/hyperlink" Target="file:///C:/Users/Fabrizio%20IIS%20Volta/Desktop/Corso%20sul%20nuovo%20codice%20degli%20appalti/l &quot;139" TargetMode="External"/><Relationship Id="rId5" Type="http://schemas.openxmlformats.org/officeDocument/2006/relationships/slideLayout" Target="../slideLayouts/slideLayout13.xml"/>
</Relationships>
</file>

<file path=ppt/slides/_rels/slide3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3.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65" TargetMode="External"/><Relationship Id="rId2" Type="http://schemas.openxmlformats.org/officeDocument/2006/relationships/hyperlink" Target="file:///C:/Users/Fabrizio%20IIS%20Volta/Desktop/Corso%20sul%20nuovo%20codice%20degli%20appalti/l &quot;063" TargetMode="External"/><Relationship Id="rId3" Type="http://schemas.openxmlformats.org/officeDocument/2006/relationships/slideLayout" Target="../slideLayouts/slideLayout13.xml"/>
</Relationships>
</file>

<file path=ppt/slides/_rels/slide3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5.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Allegato_XXIII" TargetMode="External"/><Relationship Id="rId2" Type="http://schemas.openxmlformats.org/officeDocument/2006/relationships/hyperlink" Target="file:///C:/Users/Fabrizio%20IIS%20Volta/Desktop/Corso%20sul%20nuovo%20codice%20degli%20appalti/l &quot;080" TargetMode="External"/><Relationship Id="rId3" Type="http://schemas.openxmlformats.org/officeDocument/2006/relationships/slideLayout" Target="../slideLayouts/slideLayout13.xml"/>
</Relationships>
</file>

<file path=ppt/slides/_rels/slide3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7.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Allegato_XIV" TargetMode="External"/><Relationship Id="rId2" Type="http://schemas.openxmlformats.org/officeDocument/2006/relationships/slideLayout" Target="../slideLayouts/slideLayout13.xml"/>
</Relationships>
</file>

<file path=ppt/slides/_rels/slide38.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Allegato_XIV" TargetMode="External"/><Relationship Id="rId2" Type="http://schemas.openxmlformats.org/officeDocument/2006/relationships/slideLayout" Target="../slideLayouts/slideLayout13.xml"/>
</Relationships>
</file>

<file path=ppt/slides/_rels/slide39.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59" TargetMode="External"/><Relationship Id="rId2"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0.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35" TargetMode="External"/><Relationship Id="rId2" Type="http://schemas.openxmlformats.org/officeDocument/2006/relationships/slideLayout" Target="../slideLayouts/slideLayout13.xml"/>
</Relationships>
</file>

<file path=ppt/slides/_rels/slide4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2.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59" TargetMode="External"/><Relationship Id="rId2" Type="http://schemas.openxmlformats.org/officeDocument/2006/relationships/hyperlink" Target="file:///C:/Users/Fabrizio%20IIS%20Volta/Desktop/Corso%20sul%20nuovo%20codice%20degli%20appalti/l &quot;063" TargetMode="External"/><Relationship Id="rId3" Type="http://schemas.openxmlformats.org/officeDocument/2006/relationships/hyperlink" Target="file:///C:/Users/Fabrizio%20IIS%20Volta/Desktop/Corso%20sul%20nuovo%20codice%20degli%20appalti/l &quot;Allegato_XIV" TargetMode="External"/><Relationship Id="rId4" Type="http://schemas.openxmlformats.org/officeDocument/2006/relationships/hyperlink" Target="file:///C:/Users/Fabrizio%20IIS%20Volta/Desktop/Corso%20sul%20nuovo%20codice%20degli%20appalti/l &quot;072" TargetMode="External"/><Relationship Id="rId5" Type="http://schemas.openxmlformats.org/officeDocument/2006/relationships/hyperlink" Target="file:///C:/Users/Fabrizio%20IIS%20Volta/Desktop/Corso%20sul%20nuovo%20codice%20degli%20appalti/l &quot;034" TargetMode="External"/><Relationship Id="rId6" Type="http://schemas.openxmlformats.org/officeDocument/2006/relationships/slideLayout" Target="../slideLayouts/slideLayout13.xml"/>
</Relationships>
</file>

<file path=ppt/slides/_rels/slide43.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71" TargetMode="External"/><Relationship Id="rId2" Type="http://schemas.openxmlformats.org/officeDocument/2006/relationships/hyperlink" Target="file:///C:/Users/Fabrizio%20IIS%20Volta/Desktop/Corso%20sul%20nuovo%20codice%20degli%20appalti/l &quot;098" TargetMode="External"/><Relationship Id="rId3" Type="http://schemas.openxmlformats.org/officeDocument/2006/relationships/hyperlink" Target="file:///C:/Users/Fabrizio%20IIS%20Volta/Desktop/Corso%20sul%20nuovo%20codice%20degli%20appalti/l &quot;Allegato_XII" TargetMode="External"/><Relationship Id="rId4" Type="http://schemas.openxmlformats.org/officeDocument/2006/relationships/hyperlink" Target="file:///C:/Users/Fabrizio%20IIS%20Volta/Desktop/Corso%20sul%20nuovo%20codice%20degli%20appalti/l &quot;Allegato_V" TargetMode="External"/><Relationship Id="rId5" Type="http://schemas.openxmlformats.org/officeDocument/2006/relationships/slideLayout" Target="../slideLayouts/slideLayout13.xml"/>
</Relationships>
</file>

<file path=ppt/slides/_rels/slide44.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70" TargetMode="External"/><Relationship Id="rId2" Type="http://schemas.openxmlformats.org/officeDocument/2006/relationships/hyperlink" Target="file:///C:/Users/Fabrizio%20IIS%20Volta/Desktop/Corso%20sul%20nuovo%20codice%20degli%20appalti/l &quot;098" TargetMode="External"/><Relationship Id="rId3" Type="http://schemas.openxmlformats.org/officeDocument/2006/relationships/hyperlink" Target="file:///C:/Users/Fabrizio%20IIS%20Volta/Desktop/Corso%20sul%20nuovo%20codice%20degli%20appalti/l &quot;072" TargetMode="External"/><Relationship Id="rId4" Type="http://schemas.openxmlformats.org/officeDocument/2006/relationships/hyperlink" Target="file:///C:/Users/Fabrizio%20IIS%20Volta/Desktop/Corso%20sul%20nuovo%20codice%20degli%20appalti/l &quot;072" TargetMode="External"/><Relationship Id="rId5" Type="http://schemas.openxmlformats.org/officeDocument/2006/relationships/slideLayout" Target="../slideLayouts/slideLayout13.xml"/>
</Relationships>
</file>

<file path=ppt/slides/_rels/slide45.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70" TargetMode="External"/><Relationship Id="rId2" Type="http://schemas.openxmlformats.org/officeDocument/2006/relationships/hyperlink" Target="file:///C:/Users/Fabrizio%20IIS%20Volta/Desktop/Corso%20sul%20nuovo%20codice%20degli%20appalti/l &quot;098" TargetMode="External"/><Relationship Id="rId3" Type="http://schemas.openxmlformats.org/officeDocument/2006/relationships/hyperlink" Target="file:///C:/Users/Fabrizio%20IIS%20Volta/Desktop/Corso%20sul%20nuovo%20codice%20degli%20appalti/l &quot;072" TargetMode="External"/><Relationship Id="rId4" Type="http://schemas.openxmlformats.org/officeDocument/2006/relationships/hyperlink" Target="file:///C:/Users/Fabrizio%20IIS%20Volta/Desktop/Corso%20sul%20nuovo%20codice%20degli%20appalti/l &quot;072" TargetMode="External"/><Relationship Id="rId5" Type="http://schemas.openxmlformats.org/officeDocument/2006/relationships/slideLayout" Target="../slideLayouts/slideLayout13.xml"/>
</Relationships>
</file>

<file path=ppt/slides/_rels/slide46.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72" TargetMode="External"/><Relationship Id="rId2" Type="http://schemas.openxmlformats.org/officeDocument/2006/relationships/hyperlink" Target="file:///C:/Users/Fabrizio%20IIS%20Volta/Desktop/Corso%20sul%20nuovo%20codice%20degli%20appalti/l &quot;216" TargetMode="External"/><Relationship Id="rId3" Type="http://schemas.openxmlformats.org/officeDocument/2006/relationships/slideLayout" Target="../slideLayouts/slideLayout13.xml"/>
</Relationships>
</file>

<file path=ppt/slides/_rels/slide4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9.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29" TargetMode="External"/><Relationship Id="rId2"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2.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2001_0165.htm&quot; /l &quot;35-bis" TargetMode="External"/><Relationship Id="rId2" Type="http://schemas.openxmlformats.org/officeDocument/2006/relationships/hyperlink" Target="file:///C:/Users/Fabrizio%20IIS%20Volta/Desktop/Corso%20sul%20nuovo%20codice%20degli%20appalti/codiceproceduracivile.htm&quot; /l &quot;051" TargetMode="External"/><Relationship Id="rId3" Type="http://schemas.openxmlformats.org/officeDocument/2006/relationships/hyperlink" Target="file:///C:/Users/Fabrizio%20IIS%20Volta/Desktop/Corso%20sul%20nuovo%20codice%20degli%20appalti/l &quot;042" TargetMode="External"/><Relationship Id="rId4" Type="http://schemas.openxmlformats.org/officeDocument/2006/relationships/slideLayout" Target="../slideLayouts/slideLayout13.xml"/>
</Relationships>
</file>

<file path=ppt/slides/_rels/slide5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5.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85" TargetMode="External"/><Relationship Id="rId2" Type="http://schemas.openxmlformats.org/officeDocument/2006/relationships/hyperlink" Target="file:///C:/Users/Fabrizio%20IIS%20Volta/Desktop/Corso%20sul%20nuovo%20codice%20degli%20appalti/l &quot;088" TargetMode="External"/><Relationship Id="rId3" Type="http://schemas.openxmlformats.org/officeDocument/2006/relationships/slideLayout" Target="../slideLayouts/slideLayout13.xml"/>
</Relationships>
</file>

<file path=ppt/slides/_rels/slide5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9.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84" TargetMode="External"/><Relationship Id="rId2" Type="http://schemas.openxmlformats.org/officeDocument/2006/relationships/hyperlink" Target="file:///C:/Users/Fabrizio%20IIS%20Volta/Desktop/Corso%20sul%20nuovo%20codice%20degli%20appalti/l &quot;085" TargetMode="External"/><Relationship Id="rId3" Type="http://schemas.openxmlformats.org/officeDocument/2006/relationships/hyperlink" Target="file:///C:/Users/Fabrizio%20IIS%20Volta/Desktop/Corso%20sul%20nuovo%20codice%20degli%20appalti/l &quot;086" TargetMode="External"/><Relationship Id="rId4"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0.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85" TargetMode="External"/><Relationship Id="rId2" Type="http://schemas.openxmlformats.org/officeDocument/2006/relationships/slideLayout" Target="../slideLayouts/slideLayout13.xml"/>
</Relationships>
</file>

<file path=ppt/slides/_rels/slide6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2.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80" TargetMode="External"/><Relationship Id="rId2" Type="http://schemas.openxmlformats.org/officeDocument/2006/relationships/hyperlink" Target="file:///C:/Users/Fabrizio%20IIS%20Volta/Desktop/Corso%20sul%20nuovo%20codice%20degli%20appalti/l &quot;083" TargetMode="External"/><Relationship Id="rId3" Type="http://schemas.openxmlformats.org/officeDocument/2006/relationships/hyperlink" Target="file:///C:/Users/Fabrizio%20IIS%20Volta/Desktop/Corso%20sul%20nuovo%20codice%20degli%20appalti/l &quot;091" TargetMode="External"/><Relationship Id="rId4" Type="http://schemas.openxmlformats.org/officeDocument/2006/relationships/slideLayout" Target="../slideLayouts/slideLayout13.xml"/>
</Relationships>
</file>

<file path=ppt/slides/_rels/slide63.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53" TargetMode="External"/><Relationship Id="rId2" Type="http://schemas.openxmlformats.org/officeDocument/2006/relationships/hyperlink" Target="file:///C:/Users/Fabrizio%20IIS%20Volta/Desktop/Corso%20sul%20nuovo%20codice%20degli%20appalti/l &quot;086" TargetMode="External"/><Relationship Id="rId3" Type="http://schemas.openxmlformats.org/officeDocument/2006/relationships/hyperlink" Target="file:///C:/Users/Fabrizio%20IIS%20Volta/Desktop/Corso%20sul%20nuovo%20codice%20degli%20appalti/l &quot;087" TargetMode="External"/><Relationship Id="rId4" Type="http://schemas.openxmlformats.org/officeDocument/2006/relationships/hyperlink" Target="file:///C:/Users/Fabrizio%20IIS%20Volta/Desktop/Corso%20sul%20nuovo%20codice%20degli%20appalti/l &quot;086" TargetMode="External"/><Relationship Id="rId5" Type="http://schemas.openxmlformats.org/officeDocument/2006/relationships/slideLayout" Target="../slideLayouts/slideLayout13.xml"/>
</Relationships>
</file>

<file path=ppt/slides/_rels/slide64.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81" TargetMode="External"/><Relationship Id="rId2" Type="http://schemas.openxmlformats.org/officeDocument/2006/relationships/slideLayout" Target="../slideLayouts/slideLayout13.xml"/>
</Relationships>
</file>

<file path=ppt/slides/_rels/slide65.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Allegato_XVII" TargetMode="External"/><Relationship Id="rId2" Type="http://schemas.openxmlformats.org/officeDocument/2006/relationships/hyperlink" Target="file:///C:/Users/Fabrizio%20IIS%20Volta/Desktop/Corso%20sul%20nuovo%20codice%20degli%20appalti/l &quot;080" TargetMode="External"/><Relationship Id="rId3" Type="http://schemas.openxmlformats.org/officeDocument/2006/relationships/hyperlink" Target="file:///C:/Users/Fabrizio%20IIS%20Volta/Desktop/Corso%20sul%20nuovo%20codice%20degli%20appalti/l &quot;Allegato_XVII" TargetMode="External"/><Relationship Id="rId4" Type="http://schemas.openxmlformats.org/officeDocument/2006/relationships/hyperlink" Target="file:///C:/Users/Fabrizio%20IIS%20Volta/Desktop/Corso%20sul%20nuovo%20codice%20degli%20appalti/l &quot;110" TargetMode="External"/><Relationship Id="rId5" Type="http://schemas.openxmlformats.org/officeDocument/2006/relationships/slideLayout" Target="../slideLayouts/slideLayout13.xml"/>
</Relationships>
</file>

<file path=ppt/slides/_rels/slide66.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80" TargetMode="External"/><Relationship Id="rId2" Type="http://schemas.openxmlformats.org/officeDocument/2006/relationships/slideLayout" Target="../slideLayouts/slideLayout13.xml"/>
</Relationships>
</file>

<file path=ppt/slides/_rels/slide67.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Allegato_XVII" TargetMode="External"/><Relationship Id="rId2" Type="http://schemas.openxmlformats.org/officeDocument/2006/relationships/hyperlink" Target="file:///C:/Users/Fabrizio%20IIS%20Volta/Desktop/Corso%20sul%20nuovo%20codice%20degli%20appalti/l &quot;Allegato_XVII" TargetMode="External"/><Relationship Id="rId3" Type="http://schemas.openxmlformats.org/officeDocument/2006/relationships/slideLayout" Target="../slideLayouts/slideLayout13.xml"/>
</Relationships>
</file>

<file path=ppt/slides/_rels/slide68.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45" TargetMode="External"/><Relationship Id="rId2" Type="http://schemas.openxmlformats.org/officeDocument/2006/relationships/hyperlink" Target="file:///C:/Users/Fabrizio%20IIS%20Volta/Desktop/Corso%20sul%20nuovo%20codice%20degli%20appalti/l &quot;083" TargetMode="External"/><Relationship Id="rId3" Type="http://schemas.openxmlformats.org/officeDocument/2006/relationships/hyperlink" Target="file:///C:/Users/Fabrizio%20IIS%20Volta/Desktop/Corso%20sul%20nuovo%20codice%20degli%20appalti/l &quot;080" TargetMode="External"/><Relationship Id="rId4" Type="http://schemas.openxmlformats.org/officeDocument/2006/relationships/hyperlink" Target="file:///C:/Users/Fabrizio%20IIS%20Volta/Desktop/Corso%20sul%20nuovo%20codice%20degli%20appalti/l &quot;084" TargetMode="External"/><Relationship Id="rId5" Type="http://schemas.openxmlformats.org/officeDocument/2006/relationships/slideLayout" Target="../slideLayouts/slideLayout13.xml"/>
</Relationships>
</file>

<file path=ppt/slides/_rels/slide6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7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71.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1993_0385.htm&quot; /l &quot;107" TargetMode="External"/><Relationship Id="rId2" Type="http://schemas.openxmlformats.org/officeDocument/2006/relationships/slideLayout" Target="../slideLayouts/slideLayout13.xml"/>
</Relationships>
</file>

<file path=ppt/slides/_rels/slide72.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codicecivile.htm&quot; /l &quot;1957" TargetMode="External"/><Relationship Id="rId2" Type="http://schemas.openxmlformats.org/officeDocument/2006/relationships/slideLayout" Target="../slideLayouts/slideLayout13.xml"/>
</Relationships>
</file>

<file path=ppt/slides/_rels/slide73.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103" TargetMode="External"/><Relationship Id="rId2" Type="http://schemas.openxmlformats.org/officeDocument/2006/relationships/hyperlink" Target="file:///C:/Users/Fabrizio%20IIS%20Volta/Desktop/Corso%20sul%20nuovo%20codice%20degli%20appalti/l &quot;104" TargetMode="External"/><Relationship Id="rId3" Type="http://schemas.openxmlformats.org/officeDocument/2006/relationships/slideLayout" Target="../slideLayouts/slideLayout13.xml"/>
</Relationships>
</file>

<file path=ppt/slides/_rels/slide74.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95" TargetMode="External"/><Relationship Id="rId2" Type="http://schemas.openxmlformats.org/officeDocument/2006/relationships/hyperlink" Target="file:///C:/Users/Fabrizio%20IIS%20Volta/Desktop/Corso%20sul%20nuovo%20codice%20degli%20appalti/l &quot;080" TargetMode="External"/><Relationship Id="rId3" Type="http://schemas.openxmlformats.org/officeDocument/2006/relationships/hyperlink" Target="file:///C:/Users/Fabrizio%20IIS%20Volta/Desktop/Corso%20sul%20nuovo%20codice%20degli%20appalti/l &quot;095" TargetMode="External"/><Relationship Id="rId4" Type="http://schemas.openxmlformats.org/officeDocument/2006/relationships/hyperlink" Target="file:///C:/Users/Fabrizio%20IIS%20Volta/Desktop/Corso%20sul%20nuovo%20codice%20degli%20appalti/l &quot;080" TargetMode="External"/><Relationship Id="rId5" Type="http://schemas.openxmlformats.org/officeDocument/2006/relationships/hyperlink" Target="file:///C:/Users/Fabrizio%20IIS%20Volta/Desktop/Corso%20sul%20nuovo%20codice%20degli%20appalti/l &quot;083" TargetMode="External"/><Relationship Id="rId6" Type="http://schemas.openxmlformats.org/officeDocument/2006/relationships/hyperlink" Target="file:///C:/Users/Fabrizio%20IIS%20Volta/Desktop/Corso%20sul%20nuovo%20codice%20degli%20appalti/l &quot;091" TargetMode="External"/><Relationship Id="rId7" Type="http://schemas.openxmlformats.org/officeDocument/2006/relationships/hyperlink" Target="file:///C:/Users/Fabrizio%20IIS%20Volta/Desktop/Corso%20sul%20nuovo%20codice%20degli%20appalti/l &quot;030" TargetMode="External"/><Relationship Id="rId8" Type="http://schemas.openxmlformats.org/officeDocument/2006/relationships/slideLayout" Target="../slideLayouts/slideLayout13.xml"/>
</Relationships>
</file>

<file path=ppt/slides/_rels/slide75.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96" TargetMode="External"/><Relationship Id="rId2" Type="http://schemas.openxmlformats.org/officeDocument/2006/relationships/slideLayout" Target="../slideLayouts/slideLayout13.xml"/>
</Relationships>
</file>

<file path=ppt/slides/_rels/slide76.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35" TargetMode="External"/><Relationship Id="rId2" Type="http://schemas.openxmlformats.org/officeDocument/2006/relationships/slideLayout" Target="../slideLayouts/slideLayout13.xml"/>
</Relationships>
</file>

<file path=ppt/slides/_rels/slide7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7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79.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30" TargetMode="External"/><Relationship Id="rId2" Type="http://schemas.openxmlformats.org/officeDocument/2006/relationships/hyperlink" Target="file:///C:/Users/Fabrizio%20IIS%20Volta/Desktop/Corso%20sul%20nuovo%20codice%20degli%20appalti/l &quot;105" TargetMode="External"/><Relationship Id="rId3" Type="http://schemas.openxmlformats.org/officeDocument/2006/relationships/hyperlink" Target="file:///C:/Users/Fabrizio%20IIS%20Volta/Desktop/Corso%20sul%20nuovo%20codice%20degli%20appalti/l &quot;095" TargetMode="External"/><Relationship Id="rId4" Type="http://schemas.openxmlformats.org/officeDocument/2006/relationships/hyperlink" Target="file:///C:/Users/Fabrizio%20IIS%20Volta/Desktop/Corso%20sul%20nuovo%20codice%20degli%20appalti/l &quot;023" TargetMode="External"/><Relationship Id="rId5"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0.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35" TargetMode="External"/><Relationship Id="rId2" Type="http://schemas.openxmlformats.org/officeDocument/2006/relationships/slideLayout" Target="../slideLayouts/slideLayout13.xml"/>
</Relationships>
</file>

<file path=ppt/slides/_rels/slide81.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72" TargetMode="External"/><Relationship Id="rId2" Type="http://schemas.openxmlformats.org/officeDocument/2006/relationships/hyperlink" Target="file:///C:/Users/Fabrizio%20IIS%20Volta/Desktop/Corso%20sul%20nuovo%20codice%20degli%20appalti/l &quot;Allegato_XIV" TargetMode="External"/><Relationship Id="rId3" Type="http://schemas.openxmlformats.org/officeDocument/2006/relationships/slideLayout" Target="../slideLayouts/slideLayout13.xml"/>
</Relationships>
</file>

<file path=ppt/slides/_rels/slide82.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35" TargetMode="External"/><Relationship Id="rId2" Type="http://schemas.openxmlformats.org/officeDocument/2006/relationships/slideLayout" Target="../slideLayouts/slideLayout13.xml"/>
</Relationships>
</file>

<file path=ppt/slides/_rels/slide83.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2008_0081.htm" TargetMode="External"/><Relationship Id="rId2" Type="http://schemas.openxmlformats.org/officeDocument/2006/relationships/slideLayout" Target="../slideLayouts/slideLayout13.xml"/>
</Relationships>
</file>

<file path=ppt/slides/_rels/slide8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5.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93" TargetMode="External"/><Relationship Id="rId2" Type="http://schemas.openxmlformats.org/officeDocument/2006/relationships/slideLayout" Target="../slideLayouts/slideLayout13.xml"/>
</Relationships>
</file>

<file path=ppt/slides/_rels/slide86.xml.rels><?xml version="1.0" encoding="UTF-8"?>
<Relationships xmlns="http://schemas.openxmlformats.org/package/2006/relationships"><Relationship Id="rId1" Type="http://schemas.openxmlformats.org/officeDocument/2006/relationships/hyperlink" Target="file:///C:/Users/Fabrizio%20IIS%20Volta/Desktop/Corso%20sul%20nuovo%20codice%20degli%20appalti/l &quot;093" TargetMode="External"/><Relationship Id="rId2" Type="http://schemas.openxmlformats.org/officeDocument/2006/relationships/hyperlink" Target="file:///C:/Users/Fabrizio%20IIS%20Volta/Desktop/Corso%20sul%20nuovo%20codice%20degli%20appalti/codicecivile.htm&quot; /l &quot;1957" TargetMode="External"/><Relationship Id="rId3" Type="http://schemas.openxmlformats.org/officeDocument/2006/relationships/slideLayout" Target="../slideLayouts/slideLayout13.xml"/>
</Relationships>
</file>

<file path=ppt/slides/_rels/slide8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83caff"/>
        </a:solidFill>
      </p:bgPr>
    </p:bg>
    <p:spTree>
      <p:nvGrpSpPr>
        <p:cNvPr id="1" name=""/>
        <p:cNvGrpSpPr/>
        <p:nvPr/>
      </p:nvGrpSpPr>
      <p:grpSpPr>
        <a:xfrm>
          <a:off x="0" y="0"/>
          <a:ext cx="0" cy="0"/>
          <a:chOff x="0" y="0"/>
          <a:chExt cx="0" cy="0"/>
        </a:xfrm>
      </p:grpSpPr>
      <p:sp>
        <p:nvSpPr>
          <p:cNvPr id="7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Il nuovo codice degli appalti</a:t>
            </a:r>
            <a:endParaRPr lang="it-IT" sz="1800" spc="-1" strike="noStrike">
              <a:solidFill>
                <a:srgbClr val="000000"/>
              </a:solidFill>
              <a:uFill>
                <a:solidFill>
                  <a:srgbClr val="ffffff"/>
                </a:solidFill>
              </a:uFill>
              <a:latin typeface="Arial"/>
            </a:endParaRPr>
          </a:p>
        </p:txBody>
      </p:sp>
      <p:sp>
        <p:nvSpPr>
          <p:cNvPr id="78" name="CustomShape 2"/>
          <p:cNvSpPr/>
          <p:nvPr/>
        </p:nvSpPr>
        <p:spPr>
          <a:xfrm>
            <a:off x="431640" y="1808280"/>
            <a:ext cx="9066600" cy="4382640"/>
          </a:xfrm>
          <a:prstGeom prst="rect">
            <a:avLst/>
          </a:prstGeom>
          <a:noFill/>
          <a:ln>
            <a:noFill/>
          </a:ln>
        </p:spPr>
        <p:style>
          <a:lnRef idx="0"/>
          <a:fillRef idx="0"/>
          <a:effectRef idx="0"/>
          <a:fontRef idx="minor"/>
        </p:style>
        <p:txBody>
          <a:bodyPr lIns="0" rIns="0" tIns="0" bIns="0" anchor="ctr"/>
          <a:p>
            <a:pPr algn="ctr">
              <a:lnSpc>
                <a:spcPct val="100000"/>
              </a:lnSpc>
            </a:pPr>
            <a:r>
              <a:rPr lang="it-IT" sz="3200" spc="-1" strike="noStrike">
                <a:solidFill>
                  <a:srgbClr val="000000"/>
                </a:solidFill>
                <a:uFill>
                  <a:solidFill>
                    <a:srgbClr val="ffffff"/>
                  </a:solidFill>
                </a:uFill>
                <a:latin typeface="Arial"/>
                <a:ea typeface="DejaVu Sans"/>
              </a:rPr>
              <a:t>Decreto Legislativo </a:t>
            </a:r>
            <a:endParaRPr lang="it-IT" sz="1800" spc="-1" strike="noStrike">
              <a:solidFill>
                <a:srgbClr val="000000"/>
              </a:solidFill>
              <a:uFill>
                <a:solidFill>
                  <a:srgbClr val="ffffff"/>
                </a:solidFill>
              </a:uFill>
              <a:latin typeface="Arial"/>
            </a:endParaRPr>
          </a:p>
          <a:p>
            <a:pPr algn="ctr">
              <a:lnSpc>
                <a:spcPct val="100000"/>
              </a:lnSpc>
            </a:pPr>
            <a:r>
              <a:rPr lang="it-IT" sz="3200" spc="-1" strike="noStrike">
                <a:solidFill>
                  <a:srgbClr val="000000"/>
                </a:solidFill>
                <a:uFill>
                  <a:solidFill>
                    <a:srgbClr val="ffffff"/>
                  </a:solidFill>
                </a:uFill>
                <a:latin typeface="Arial"/>
                <a:ea typeface="DejaVu Sans"/>
              </a:rPr>
              <a:t>18 aprile 2016, nr. 50</a:t>
            </a:r>
            <a:endParaRPr lang="it-IT" sz="1800" spc="-1" strike="noStrike">
              <a:solidFill>
                <a:srgbClr val="000000"/>
              </a:solidFill>
              <a:uFill>
                <a:solidFill>
                  <a:srgbClr val="ffffff"/>
                </a:solidFill>
              </a:uFill>
              <a:latin typeface="Arial"/>
            </a:endParaRPr>
          </a:p>
          <a:p>
            <a:pPr algn="ctr">
              <a:lnSpc>
                <a:spcPct val="100000"/>
              </a:lnSpc>
            </a:pPr>
            <a:endParaRPr lang="it-IT" sz="1800" spc="-1" strike="noStrike">
              <a:solidFill>
                <a:srgbClr val="000000"/>
              </a:solidFill>
              <a:uFill>
                <a:solidFill>
                  <a:srgbClr val="ffffff"/>
                </a:solidFill>
              </a:uFill>
              <a:latin typeface="Arial"/>
            </a:endParaRPr>
          </a:p>
          <a:p>
            <a:pPr algn="ctr">
              <a:lnSpc>
                <a:spcPct val="100000"/>
              </a:lnSpc>
            </a:pPr>
            <a:r>
              <a:rPr lang="it-IT" sz="3200" spc="-1" strike="noStrike">
                <a:solidFill>
                  <a:srgbClr val="000000"/>
                </a:solidFill>
                <a:uFill>
                  <a:solidFill>
                    <a:srgbClr val="ffffff"/>
                  </a:solidFill>
                </a:uFill>
                <a:latin typeface="Arial"/>
                <a:ea typeface="DejaVu Sans"/>
              </a:rPr>
              <a:t>In vigore, come precisato dall'ANAC, dal 20/04/2016</a:t>
            </a:r>
            <a:endParaRPr lang="it-IT" sz="1800" spc="-1" strike="noStrike">
              <a:solidFill>
                <a:srgbClr val="000000"/>
              </a:solidFill>
              <a:uFill>
                <a:solidFill>
                  <a:srgbClr val="ffffff"/>
                </a:solidFill>
              </a:uFill>
              <a:latin typeface="Arial"/>
            </a:endParaRPr>
          </a:p>
        </p:txBody>
      </p:sp>
      <p:sp>
        <p:nvSpPr>
          <p:cNvPr id="79" name="CustomShape 3"/>
          <p:cNvSpPr/>
          <p:nvPr/>
        </p:nvSpPr>
        <p:spPr>
          <a:xfrm>
            <a:off x="115920" y="7056000"/>
            <a:ext cx="1320120" cy="425880"/>
          </a:xfrm>
          <a:prstGeom prst="rect">
            <a:avLst/>
          </a:prstGeom>
          <a:noFill/>
          <a:ln>
            <a:noFill/>
          </a:ln>
        </p:spPr>
        <p:style>
          <a:lnRef idx="0"/>
          <a:fillRef idx="0"/>
          <a:effectRef idx="0"/>
          <a:fontRef idx="minor"/>
        </p:style>
        <p:txBody>
          <a:bodyPr lIns="90000" rIns="90000" tIns="45000" bIns="45000"/>
          <a:p>
            <a:r>
              <a:rPr lang="it-IT" sz="1800" spc="-1" strike="noStrike">
                <a:solidFill>
                  <a:srgbClr val="000000"/>
                </a:solidFill>
                <a:uFill>
                  <a:solidFill>
                    <a:srgbClr val="ffffff"/>
                  </a:solidFill>
                </a:uFill>
                <a:latin typeface="Arial"/>
                <a:ea typeface="DejaVu Sans"/>
              </a:rPr>
              <a:t>16/06/2016</a:t>
            </a:r>
            <a:endParaRPr lang="it-IT" sz="1800" spc="-1" strike="noStrike">
              <a:solidFill>
                <a:srgbClr val="000000"/>
              </a:solidFill>
              <a:uFill>
                <a:solidFill>
                  <a:srgbClr val="ffffff"/>
                </a:solidFill>
              </a:uFill>
              <a:latin typeface="Arial"/>
            </a:endParaRPr>
          </a:p>
        </p:txBody>
      </p:sp>
      <p:sp>
        <p:nvSpPr>
          <p:cNvPr id="80" name="CustomShape 4"/>
          <p:cNvSpPr/>
          <p:nvPr/>
        </p:nvSpPr>
        <p:spPr>
          <a:xfrm>
            <a:off x="5000040" y="3641040"/>
            <a:ext cx="255600" cy="425880"/>
          </a:xfrm>
          <a:prstGeom prst="rect">
            <a:avLst/>
          </a:prstGeom>
          <a:noFill/>
          <a:ln>
            <a:noFill/>
          </a:ln>
        </p:spPr>
        <p:style>
          <a:lnRef idx="0"/>
          <a:fillRef idx="0"/>
          <a:effectRef idx="0"/>
          <a:fontRef idx="minor"/>
        </p:style>
        <p:txBody>
          <a:bodyPr lIns="90000" rIns="90000" tIns="45000" bIns="45000"/>
          <a:p>
            <a:r>
              <a:rPr lang="it-IT" sz="1800" spc="-1" strike="noStrike">
                <a:solidFill>
                  <a:srgbClr val="000000"/>
                </a:solidFill>
                <a:uFill>
                  <a:solidFill>
                    <a:srgbClr val="ffffff"/>
                  </a:solidFill>
                </a:uFill>
                <a:latin typeface="Arial"/>
                <a:ea typeface="DejaVu Sans"/>
              </a:rPr>
              <a:t> </a:t>
            </a:r>
            <a:endParaRPr lang="it-IT" sz="1800" spc="-1" strike="noStrike">
              <a:solidFill>
                <a:srgbClr val="000000"/>
              </a:solidFill>
              <a:uFill>
                <a:solidFill>
                  <a:srgbClr val="ffffff"/>
                </a:solidFill>
              </a:uFill>
              <a:latin typeface="Arial"/>
            </a:endParaRPr>
          </a:p>
        </p:txBody>
      </p:sp>
      <p:sp>
        <p:nvSpPr>
          <p:cNvPr id="81" name="CustomShape 5"/>
          <p:cNvSpPr/>
          <p:nvPr/>
        </p:nvSpPr>
        <p:spPr>
          <a:xfrm>
            <a:off x="5000040" y="3641040"/>
            <a:ext cx="255600" cy="425880"/>
          </a:xfrm>
          <a:prstGeom prst="rect">
            <a:avLst/>
          </a:prstGeom>
          <a:noFill/>
          <a:ln>
            <a:noFill/>
          </a:ln>
        </p:spPr>
        <p:style>
          <a:lnRef idx="0"/>
          <a:fillRef idx="0"/>
          <a:effectRef idx="0"/>
          <a:fontRef idx="minor"/>
        </p:style>
        <p:txBody>
          <a:bodyPr lIns="90000" rIns="90000" tIns="45000" bIns="45000"/>
          <a:p>
            <a:r>
              <a:rPr lang="it-IT" sz="1800" spc="-1" strike="noStrike">
                <a:solidFill>
                  <a:srgbClr val="000000"/>
                </a:solidFill>
                <a:uFill>
                  <a:solidFill>
                    <a:srgbClr val="ffffff"/>
                  </a:solidFill>
                </a:uFill>
                <a:latin typeface="Arial"/>
                <a:ea typeface="DejaVu Sans"/>
              </a:rPr>
              <a:t> </a:t>
            </a:r>
            <a:endParaRPr lang="it-IT" sz="1800" spc="-1" strike="noStrike">
              <a:solidFill>
                <a:srgbClr val="000000"/>
              </a:solidFill>
              <a:uFill>
                <a:solidFill>
                  <a:srgbClr val="ffffff"/>
                </a:solidFill>
              </a:uFill>
              <a:latin typeface="Arial"/>
            </a:endParaRPr>
          </a:p>
        </p:txBody>
      </p:sp>
      <p:sp>
        <p:nvSpPr>
          <p:cNvPr id="82" name="CustomShape 6"/>
          <p:cNvSpPr/>
          <p:nvPr/>
        </p:nvSpPr>
        <p:spPr>
          <a:xfrm>
            <a:off x="2894400" y="7055280"/>
            <a:ext cx="6910920" cy="345960"/>
          </a:xfrm>
          <a:prstGeom prst="rect">
            <a:avLst/>
          </a:prstGeom>
          <a:noFill/>
          <a:ln>
            <a:noFill/>
          </a:ln>
        </p:spPr>
        <p:style>
          <a:lnRef idx="0"/>
          <a:fillRef idx="0"/>
          <a:effectRef idx="0"/>
          <a:fontRef idx="minor"/>
        </p:style>
        <p:txBody>
          <a:bodyPr lIns="90000" rIns="90000" tIns="45000" bIns="45000"/>
          <a:p>
            <a:r>
              <a:rPr lang="it-IT" sz="1800" spc="-1" strike="noStrike">
                <a:solidFill>
                  <a:srgbClr val="000000"/>
                </a:solidFill>
                <a:uFill>
                  <a:solidFill>
                    <a:srgbClr val="ffffff"/>
                  </a:solidFill>
                </a:uFill>
                <a:latin typeface="Arial"/>
                <a:ea typeface="DejaVu Sans"/>
              </a:rPr>
              <a:t>Slides a cura del Dott. Fabrizio Costantini</a:t>
            </a:r>
            <a:endParaRPr lang="it-IT" sz="1800" spc="-1" strike="noStrike">
              <a:solidFill>
                <a:srgbClr val="000000"/>
              </a:solidFill>
              <a:uFill>
                <a:solidFill>
                  <a:srgbClr val="ffffff"/>
                </a:solidFill>
              </a:uFill>
              <a:latin typeface="Arial"/>
            </a:endParaRPr>
          </a:p>
        </p:txBody>
      </p:sp>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30 – Disposizioni comuni</a:t>
            </a:r>
            <a:endParaRPr lang="it-IT" sz="1800" spc="-1" strike="noStrike">
              <a:solidFill>
                <a:srgbClr val="000000"/>
              </a:solidFill>
              <a:uFill>
                <a:solidFill>
                  <a:srgbClr val="ffffff"/>
                </a:solidFill>
              </a:uFill>
              <a:latin typeface="Arial"/>
            </a:endParaRPr>
          </a:p>
        </p:txBody>
      </p:sp>
      <p:sp>
        <p:nvSpPr>
          <p:cNvPr id="100" name="CustomShape 2"/>
          <p:cNvSpPr/>
          <p:nvPr/>
        </p:nvSpPr>
        <p:spPr>
          <a:xfrm>
            <a:off x="502920" y="1768680"/>
            <a:ext cx="9066600" cy="4781160"/>
          </a:xfrm>
          <a:prstGeom prst="rect">
            <a:avLst/>
          </a:prstGeom>
          <a:noFill/>
          <a:ln>
            <a:noFill/>
          </a:ln>
        </p:spPr>
        <p:style>
          <a:lnRef idx="0"/>
          <a:fillRef idx="0"/>
          <a:effectRef idx="0"/>
          <a:fontRef idx="minor"/>
        </p:style>
        <p:txBody>
          <a:bodyPr lIns="0" rIns="0" tIns="0" bIns="0"/>
          <a:p>
            <a:pPr algn="ctr">
              <a:lnSpc>
                <a:spcPct val="100000"/>
              </a:lnSpc>
            </a:pPr>
            <a:r>
              <a:rPr b="1" lang="it-IT" sz="2400" spc="-1" strike="noStrike">
                <a:solidFill>
                  <a:srgbClr val="000000"/>
                </a:solidFill>
                <a:uFill>
                  <a:solidFill>
                    <a:srgbClr val="ffffff"/>
                  </a:solidFill>
                </a:uFill>
                <a:latin typeface="Arial"/>
                <a:ea typeface="DejaVu Sans"/>
              </a:rPr>
              <a:t>(Principi per l'aggiudicazione e l'esecuzione di appalti e concessioni)</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5. In caso di inadempienza contributiva risultante dal documento unico di regolarita' contributiva relativo a personale dipendente dell'affidatario o del subappaltatore o dei soggetti titolari di subappalti e cottimi di cui all'articolo 105, impiegato nell'esecuzione del contratto, la stazione appaltante trattiene dal certificato di pagamento l'importo corrispondente all'inadempienza per il successivo versamento diretto agli enti previdenziali e assicurativi, compresa, nei lavori, la cassa edile. Sull'importo netto progressivo delle prestazioni e' operata una ritenuta dello 0,50 per cento; le ritenute possono essere svincolate soltanto in sede di liquidazione finale, dopo l'approvazione da parte della stazione appaltante del certificato di collaudo o di verifica di conformita', previo rilascio del documento unico di regolarita' contributiva.  </a:t>
            </a:r>
            <a:endParaRPr lang="it-IT" sz="1800" spc="-1" strike="noStrike">
              <a:solidFill>
                <a:srgbClr val="000000"/>
              </a:solidFill>
              <a:uFill>
                <a:solidFill>
                  <a:srgbClr val="ffffff"/>
                </a:solidFill>
              </a:uFill>
              <a:latin typeface="Arial"/>
            </a:endParaRPr>
          </a:p>
        </p:txBody>
      </p:sp>
    </p:spTree>
  </p:cSld>
  <p:timing>
    <p:tnLst>
      <p:par>
        <p:cTn id="19" dur="indefinite" restart="never" nodeType="tmRoot">
          <p:childTnLst>
            <p:seq>
              <p:cTn id="20"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31 – Disposizioni comuni</a:t>
            </a:r>
            <a:endParaRPr lang="it-IT" sz="1800" spc="-1" strike="noStrike">
              <a:solidFill>
                <a:srgbClr val="000000"/>
              </a:solidFill>
              <a:uFill>
                <a:solidFill>
                  <a:srgbClr val="ffffff"/>
                </a:solidFill>
              </a:uFill>
              <a:latin typeface="Arial"/>
            </a:endParaRPr>
          </a:p>
        </p:txBody>
      </p:sp>
      <p:sp>
        <p:nvSpPr>
          <p:cNvPr id="102" name="CustomShape 2"/>
          <p:cNvSpPr/>
          <p:nvPr/>
        </p:nvSpPr>
        <p:spPr>
          <a:xfrm>
            <a:off x="502920" y="1768680"/>
            <a:ext cx="9066600" cy="4382640"/>
          </a:xfrm>
          <a:prstGeom prst="rect">
            <a:avLst/>
          </a:prstGeom>
          <a:noFill/>
          <a:ln>
            <a:noFill/>
          </a:ln>
        </p:spPr>
        <p:style>
          <a:lnRef idx="0"/>
          <a:fillRef idx="0"/>
          <a:effectRef idx="0"/>
          <a:fontRef idx="minor"/>
        </p:style>
        <p:txBody>
          <a:bodyPr lIns="0" rIns="0" tIns="0" bIns="0"/>
          <a:p>
            <a:pPr algn="just">
              <a:lnSpc>
                <a:spcPct val="100000"/>
              </a:lnSpc>
            </a:pPr>
            <a:r>
              <a:rPr b="1" lang="it-IT" sz="2000" spc="-1" strike="noStrike">
                <a:solidFill>
                  <a:srgbClr val="000000"/>
                </a:solidFill>
                <a:uFill>
                  <a:solidFill>
                    <a:srgbClr val="ffffff"/>
                  </a:solidFill>
                </a:uFill>
                <a:latin typeface="Arial"/>
                <a:ea typeface="DejaVu Sans"/>
              </a:rPr>
              <a:t>(Ruolo e funzioni del responsabile del procedimento negli appalti e nelle concessioni) </a:t>
            </a:r>
            <a:endParaRPr lang="it-IT" sz="20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Arial"/>
                <a:ea typeface="DejaVu Sans"/>
              </a:rPr>
              <a:t>1. Per ogni singola procedura per l'affidamento di un appalto o di una concessione le stazioni appaltanti nominano, nel primo atto relativo ad ogni singolo intervento, un responsabile unico del procedimento (RUP) per le fasi della programmazione, della progettazione, dell'affidamento, dell'esecuzione. Le stazioni appaltanti che ricorrono ai sistemi di acquisto e di negoziazione delle centrali di committenza nominano, per ciascuno dei detti acquisti, un responsabile del procedimento che assume specificamente, in ordine al singolo acquisto, il ruolo e le funzioni di cui al presente articolo. Fatto salvo quanto previsto al comma 10, il RUP e' nominato con atto formale del soggetto responsabile dell'unita' organizzativa, che deve essere di livello apicale, tra i dipendenti di ruolo addetti all'unita' medesima, dotati del necessario livello di inquadramento giuridico in relazione alla struttura della pubblica amministrazione e di competenze professionali adeguate in relazione ai compiti per cui e' nominato. Laddove sia accertata la carenza nell'organico della suddetta unita' organizzativa, il RUP e' nominato tra gli altri dipendenti in servizio.</a:t>
            </a:r>
            <a:endParaRPr lang="it-IT" sz="2000" spc="-1" strike="noStrike">
              <a:solidFill>
                <a:srgbClr val="000000"/>
              </a:solidFill>
              <a:uFill>
                <a:solidFill>
                  <a:srgbClr val="ffffff"/>
                </a:solidFill>
              </a:uFill>
              <a:latin typeface="Arial"/>
            </a:endParaRPr>
          </a:p>
        </p:txBody>
      </p:sp>
    </p:spTree>
  </p:cSld>
  <p:timing>
    <p:tnLst>
      <p:par>
        <p:cTn id="21" dur="indefinite" restart="never" nodeType="tmRoot">
          <p:childTnLst>
            <p:seq>
              <p:cTn id="22"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31 – Disposizioni comuni</a:t>
            </a:r>
            <a:endParaRPr lang="it-IT" sz="1800" spc="-1" strike="noStrike">
              <a:solidFill>
                <a:srgbClr val="000000"/>
              </a:solidFill>
              <a:uFill>
                <a:solidFill>
                  <a:srgbClr val="ffffff"/>
                </a:solidFill>
              </a:uFill>
              <a:latin typeface="Arial"/>
            </a:endParaRPr>
          </a:p>
        </p:txBody>
      </p:sp>
      <p:sp>
        <p:nvSpPr>
          <p:cNvPr id="104" name="CustomShape 2"/>
          <p:cNvSpPr/>
          <p:nvPr/>
        </p:nvSpPr>
        <p:spPr>
          <a:xfrm>
            <a:off x="502920" y="1768680"/>
            <a:ext cx="9066600" cy="4637160"/>
          </a:xfrm>
          <a:prstGeom prst="rect">
            <a:avLst/>
          </a:prstGeom>
          <a:noFill/>
          <a:ln>
            <a:noFill/>
          </a:ln>
        </p:spPr>
        <p:style>
          <a:lnRef idx="0"/>
          <a:fillRef idx="0"/>
          <a:effectRef idx="0"/>
          <a:fontRef idx="minor"/>
        </p:style>
        <p:txBody>
          <a:bodyPr lIns="0" rIns="0" tIns="0" bIns="0"/>
          <a:p>
            <a:pPr algn="just">
              <a:lnSpc>
                <a:spcPct val="100000"/>
              </a:lnSpc>
            </a:pPr>
            <a:r>
              <a:rPr b="1" lang="it-IT" sz="2400" spc="-1" strike="noStrike">
                <a:solidFill>
                  <a:srgbClr val="000000"/>
                </a:solidFill>
                <a:uFill>
                  <a:solidFill>
                    <a:srgbClr val="ffffff"/>
                  </a:solidFill>
                </a:uFill>
                <a:latin typeface="Arial"/>
                <a:ea typeface="DejaVu Sans"/>
              </a:rPr>
              <a:t>(Ruolo e funzioni del responsabile del procedimento negli appalti e nelle concessioni) </a:t>
            </a:r>
            <a:endParaRPr lang="it-IT" sz="1800" spc="-1" strike="noStrike">
              <a:solidFill>
                <a:srgbClr val="000000"/>
              </a:solidFill>
              <a:uFill>
                <a:solidFill>
                  <a:srgbClr val="ffffff"/>
                </a:solidFill>
              </a:uFill>
              <a:latin typeface="Arial"/>
            </a:endParaRPr>
          </a:p>
          <a:p>
            <a:pPr algn="just">
              <a:lnSpc>
                <a:spcPct val="100000"/>
              </a:lnSpc>
            </a:pPr>
            <a:r>
              <a:rPr b="1" lang="it-IT" sz="2400" spc="-1" strike="noStrike" u="sng">
                <a:solidFill>
                  <a:srgbClr val="000000"/>
                </a:solidFill>
                <a:uFill>
                  <a:solidFill>
                    <a:srgbClr val="ffffff"/>
                  </a:solidFill>
                </a:uFill>
                <a:latin typeface="Arial"/>
                <a:ea typeface="DejaVu Sans"/>
              </a:rPr>
              <a:t>L'ufficio di responsabile unico del procedimento e' obbligatorio e non puo' essere rifiutato.</a:t>
            </a:r>
            <a:r>
              <a:rPr lang="it-IT" sz="2400" spc="-1" strike="noStrike">
                <a:solidFill>
                  <a:srgbClr val="000000"/>
                </a:solidFill>
                <a:uFill>
                  <a:solidFill>
                    <a:srgbClr val="ffffff"/>
                  </a:solidFill>
                </a:uFill>
                <a:latin typeface="Arial"/>
                <a:ea typeface="DejaVu Sans"/>
              </a:rPr>
              <a:t> Il nominativo del RUP e' indicato nel bando o avviso con cui si indice la gara per l'affidamento del contratto di lavori, servizi, forniture, ovvero, nelle procedure in cui non vi sia bando o avviso con cui si indice la gara, nell'invito a presentare un'offerta. 3. Il RUP, ai sensi della legge 7 agosto 1990, n. 241, svolge tutti i compiti relativi alle procedure di programmazione, progettazione, affidamento ed esecuzione previste dal presente codice, che non siano specificatamente attribuiti ad altri organi o soggetti.</a:t>
            </a:r>
            <a:endParaRPr lang="it-IT" sz="1800" spc="-1" strike="noStrike">
              <a:solidFill>
                <a:srgbClr val="000000"/>
              </a:solidFill>
              <a:uFill>
                <a:solidFill>
                  <a:srgbClr val="ffffff"/>
                </a:solidFill>
              </a:uFill>
              <a:latin typeface="Arial"/>
            </a:endParaRPr>
          </a:p>
        </p:txBody>
      </p:sp>
    </p:spTree>
  </p:cSld>
  <p:timing>
    <p:tnLst>
      <p:par>
        <p:cTn id="23" dur="indefinite" restart="never" nodeType="tmRoot">
          <p:childTnLst>
            <p:seq>
              <p:cTn id="24"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Indicazioni ANAC sul RUP</a:t>
            </a:r>
            <a:endParaRPr lang="it-IT" sz="1800" spc="-1" strike="noStrike">
              <a:solidFill>
                <a:srgbClr val="000000"/>
              </a:solidFill>
              <a:uFill>
                <a:solidFill>
                  <a:srgbClr val="ffffff"/>
                </a:solidFill>
              </a:uFill>
              <a:latin typeface="Arial"/>
            </a:endParaRPr>
          </a:p>
        </p:txBody>
      </p:sp>
      <p:sp>
        <p:nvSpPr>
          <p:cNvPr id="106" name="CustomShape 2"/>
          <p:cNvSpPr/>
          <p:nvPr/>
        </p:nvSpPr>
        <p:spPr>
          <a:xfrm>
            <a:off x="502920" y="1768680"/>
            <a:ext cx="9066600" cy="4382640"/>
          </a:xfrm>
          <a:prstGeom prst="rect">
            <a:avLst/>
          </a:prstGeom>
          <a:noFill/>
          <a:ln>
            <a:noFill/>
          </a:ln>
        </p:spPr>
        <p:style>
          <a:lnRef idx="0"/>
          <a:fillRef idx="0"/>
          <a:effectRef idx="0"/>
          <a:fontRef idx="minor"/>
        </p:style>
        <p:txBody>
          <a:bodyPr lIns="0" rIns="0" tIns="0" bIns="0"/>
          <a:p>
            <a:pPr algn="just">
              <a:lnSpc>
                <a:spcPct val="100000"/>
              </a:lnSpc>
            </a:pPr>
            <a:r>
              <a:rPr lang="it-IT" sz="3200" spc="-1" strike="noStrike">
                <a:solidFill>
                  <a:srgbClr val="000000"/>
                </a:solidFill>
                <a:uFill>
                  <a:solidFill>
                    <a:srgbClr val="ffffff"/>
                  </a:solidFill>
                </a:uFill>
                <a:latin typeface="Arial"/>
                <a:ea typeface="DejaVu Sans"/>
              </a:rPr>
              <a:t>L'Anac ha adottato delle prime indicazioni sul R.U.P. che ho allegato tra il materiale del corso.</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3200" spc="-1" strike="noStrike">
                <a:solidFill>
                  <a:srgbClr val="000000"/>
                </a:solidFill>
                <a:uFill>
                  <a:solidFill>
                    <a:srgbClr val="ffffff"/>
                  </a:solidFill>
                </a:uFill>
                <a:latin typeface="Arial"/>
                <a:ea typeface="DejaVu Sans"/>
              </a:rPr>
              <a:t>Ovviamente il RUP non può essere altri che il Direttore dei SS.GG.AA.</a:t>
            </a:r>
            <a:endParaRPr lang="it-IT" sz="1800" spc="-1" strike="noStrike">
              <a:solidFill>
                <a:srgbClr val="000000"/>
              </a:solidFill>
              <a:uFill>
                <a:solidFill>
                  <a:srgbClr val="ffffff"/>
                </a:solidFill>
              </a:uFill>
              <a:latin typeface="Arial"/>
            </a:endParaRPr>
          </a:p>
        </p:txBody>
      </p:sp>
    </p:spTree>
  </p:cSld>
  <p:timing>
    <p:tnLst>
      <p:par>
        <p:cTn id="25" dur="indefinite" restart="never" nodeType="tmRoot">
          <p:childTnLst>
            <p:seq>
              <p:cTn id="26"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32 – Disposizioni Comuni</a:t>
            </a:r>
            <a:endParaRPr lang="it-IT" sz="1800" spc="-1" strike="noStrike">
              <a:solidFill>
                <a:srgbClr val="000000"/>
              </a:solidFill>
              <a:uFill>
                <a:solidFill>
                  <a:srgbClr val="ffffff"/>
                </a:solidFill>
              </a:uFill>
              <a:latin typeface="Arial"/>
            </a:endParaRPr>
          </a:p>
        </p:txBody>
      </p:sp>
      <p:sp>
        <p:nvSpPr>
          <p:cNvPr id="108" name="CustomShape 2"/>
          <p:cNvSpPr/>
          <p:nvPr/>
        </p:nvSpPr>
        <p:spPr>
          <a:xfrm>
            <a:off x="502920" y="1768680"/>
            <a:ext cx="9066600" cy="4382640"/>
          </a:xfrm>
          <a:prstGeom prst="rect">
            <a:avLst/>
          </a:prstGeom>
          <a:noFill/>
          <a:ln>
            <a:noFill/>
          </a:ln>
        </p:spPr>
        <p:style>
          <a:lnRef idx="0"/>
          <a:fillRef idx="0"/>
          <a:effectRef idx="0"/>
          <a:fontRef idx="minor"/>
        </p:style>
        <p:txBody>
          <a:bodyPr lIns="0" rIns="0" tIns="0" bIns="0"/>
          <a:p>
            <a:pPr algn="ctr">
              <a:lnSpc>
                <a:spcPct val="100000"/>
              </a:lnSpc>
            </a:pPr>
            <a:r>
              <a:rPr b="1" lang="it-IT" sz="2400" spc="-1" strike="noStrike">
                <a:solidFill>
                  <a:srgbClr val="000000"/>
                </a:solidFill>
                <a:uFill>
                  <a:solidFill>
                    <a:srgbClr val="ffffff"/>
                  </a:solidFill>
                </a:uFill>
                <a:latin typeface="Arial"/>
                <a:ea typeface="DejaVu Sans"/>
              </a:rPr>
              <a:t>Le fasi dell'affidamento</a:t>
            </a:r>
            <a:endParaRPr lang="it-IT" sz="1800" spc="-1" strike="noStrike">
              <a:solidFill>
                <a:srgbClr val="000000"/>
              </a:solidFill>
              <a:uFill>
                <a:solidFill>
                  <a:srgbClr val="ffffff"/>
                </a:solidFill>
              </a:uFill>
              <a:latin typeface="Arial"/>
            </a:endParaRPr>
          </a:p>
          <a:p>
            <a:pPr marL="432000" indent="-321120" algn="just">
              <a:lnSpc>
                <a:spcPct val="100000"/>
              </a:lnSpc>
              <a:buClr>
                <a:srgbClr val="000000"/>
              </a:buClr>
              <a:buFont typeface="StarSymbol"/>
              <a:buAutoNum type="arabicParenR"/>
            </a:pPr>
            <a:r>
              <a:rPr lang="it-IT" sz="2400" spc="-1" strike="noStrike">
                <a:solidFill>
                  <a:srgbClr val="000000"/>
                </a:solidFill>
                <a:uFill>
                  <a:solidFill>
                    <a:srgbClr val="ffffff"/>
                  </a:solidFill>
                </a:uFill>
                <a:latin typeface="Arial"/>
                <a:ea typeface="DejaVu Sans"/>
              </a:rPr>
              <a:t>Determina a contrarre;</a:t>
            </a:r>
            <a:endParaRPr lang="it-IT" sz="1800" spc="-1" strike="noStrike">
              <a:solidFill>
                <a:srgbClr val="000000"/>
              </a:solidFill>
              <a:uFill>
                <a:solidFill>
                  <a:srgbClr val="ffffff"/>
                </a:solidFill>
              </a:uFill>
              <a:latin typeface="Arial"/>
            </a:endParaRPr>
          </a:p>
          <a:p>
            <a:pPr marL="432000" indent="-321120" algn="just">
              <a:lnSpc>
                <a:spcPct val="100000"/>
              </a:lnSpc>
              <a:buClr>
                <a:srgbClr val="000000"/>
              </a:buClr>
              <a:buFont typeface="StarSymbol"/>
              <a:buAutoNum type="arabicParenR"/>
            </a:pPr>
            <a:r>
              <a:rPr lang="it-IT" sz="2400" spc="-1" strike="noStrike">
                <a:solidFill>
                  <a:srgbClr val="000000"/>
                </a:solidFill>
                <a:uFill>
                  <a:solidFill>
                    <a:srgbClr val="ffffff"/>
                  </a:solidFill>
                </a:uFill>
                <a:latin typeface="Arial"/>
                <a:ea typeface="DejaVu Sans"/>
              </a:rPr>
              <a:t>Bando;</a:t>
            </a:r>
            <a:endParaRPr lang="it-IT" sz="1800" spc="-1" strike="noStrike">
              <a:solidFill>
                <a:srgbClr val="000000"/>
              </a:solidFill>
              <a:uFill>
                <a:solidFill>
                  <a:srgbClr val="ffffff"/>
                </a:solidFill>
              </a:uFill>
              <a:latin typeface="Arial"/>
            </a:endParaRPr>
          </a:p>
          <a:p>
            <a:pPr marL="432000" indent="-321120" algn="just">
              <a:lnSpc>
                <a:spcPct val="100000"/>
              </a:lnSpc>
              <a:buClr>
                <a:srgbClr val="000000"/>
              </a:buClr>
              <a:buFont typeface="StarSymbol"/>
              <a:buAutoNum type="arabicParenR"/>
            </a:pPr>
            <a:r>
              <a:rPr lang="it-IT" sz="2400" spc="-1" strike="noStrike">
                <a:solidFill>
                  <a:srgbClr val="000000"/>
                </a:solidFill>
                <a:uFill>
                  <a:solidFill>
                    <a:srgbClr val="ffffff"/>
                  </a:solidFill>
                </a:uFill>
                <a:latin typeface="Arial"/>
                <a:ea typeface="DejaVu Sans"/>
              </a:rPr>
              <a:t>Valutazione delle offerte pervenute;</a:t>
            </a:r>
            <a:endParaRPr lang="it-IT" sz="1800" spc="-1" strike="noStrike">
              <a:solidFill>
                <a:srgbClr val="000000"/>
              </a:solidFill>
              <a:uFill>
                <a:solidFill>
                  <a:srgbClr val="ffffff"/>
                </a:solidFill>
              </a:uFill>
              <a:latin typeface="Arial"/>
            </a:endParaRPr>
          </a:p>
          <a:p>
            <a:pPr marL="432000" indent="-321120" algn="just">
              <a:lnSpc>
                <a:spcPct val="100000"/>
              </a:lnSpc>
              <a:buClr>
                <a:srgbClr val="000000"/>
              </a:buClr>
              <a:buFont typeface="StarSymbol"/>
              <a:buAutoNum type="arabicParenR"/>
            </a:pPr>
            <a:r>
              <a:rPr lang="it-IT" sz="2400" spc="-1" strike="noStrike">
                <a:solidFill>
                  <a:srgbClr val="000000"/>
                </a:solidFill>
                <a:uFill>
                  <a:solidFill>
                    <a:srgbClr val="ffffff"/>
                  </a:solidFill>
                </a:uFill>
                <a:latin typeface="Arial"/>
                <a:ea typeface="DejaVu Sans"/>
              </a:rPr>
              <a:t>Aggiudicazione provvisoria previa delibera di approvazione del C.d.I.;</a:t>
            </a:r>
            <a:endParaRPr lang="it-IT" sz="1800" spc="-1" strike="noStrike">
              <a:solidFill>
                <a:srgbClr val="000000"/>
              </a:solidFill>
              <a:uFill>
                <a:solidFill>
                  <a:srgbClr val="ffffff"/>
                </a:solidFill>
              </a:uFill>
              <a:latin typeface="Arial"/>
            </a:endParaRPr>
          </a:p>
          <a:p>
            <a:pPr marL="432000" indent="-321120" algn="just">
              <a:lnSpc>
                <a:spcPct val="100000"/>
              </a:lnSpc>
              <a:buClr>
                <a:srgbClr val="000000"/>
              </a:buClr>
              <a:buFont typeface="StarSymbol"/>
              <a:buAutoNum type="arabicParenR"/>
            </a:pPr>
            <a:r>
              <a:rPr lang="it-IT" sz="2400" spc="-1" strike="noStrike">
                <a:solidFill>
                  <a:srgbClr val="000000"/>
                </a:solidFill>
                <a:uFill>
                  <a:solidFill>
                    <a:srgbClr val="ffffff"/>
                  </a:solidFill>
                </a:uFill>
                <a:latin typeface="Arial"/>
                <a:ea typeface="DejaVu Sans"/>
              </a:rPr>
              <a:t>Verifica dei requisiti;</a:t>
            </a:r>
            <a:endParaRPr lang="it-IT" sz="1800" spc="-1" strike="noStrike">
              <a:solidFill>
                <a:srgbClr val="000000"/>
              </a:solidFill>
              <a:uFill>
                <a:solidFill>
                  <a:srgbClr val="ffffff"/>
                </a:solidFill>
              </a:uFill>
              <a:latin typeface="Arial"/>
            </a:endParaRPr>
          </a:p>
          <a:p>
            <a:pPr marL="432000" indent="-321120" algn="just">
              <a:lnSpc>
                <a:spcPct val="100000"/>
              </a:lnSpc>
              <a:buClr>
                <a:srgbClr val="000000"/>
              </a:buClr>
              <a:buFont typeface="StarSymbol"/>
              <a:buAutoNum type="arabicParenR"/>
            </a:pPr>
            <a:r>
              <a:rPr lang="it-IT" sz="2400" spc="-1" strike="noStrike">
                <a:solidFill>
                  <a:srgbClr val="000000"/>
                </a:solidFill>
                <a:uFill>
                  <a:solidFill>
                    <a:srgbClr val="ffffff"/>
                  </a:solidFill>
                </a:uFill>
                <a:latin typeface="Arial"/>
                <a:ea typeface="DejaVu Sans"/>
              </a:rPr>
              <a:t>Aggiudicazione definitiva;</a:t>
            </a:r>
            <a:endParaRPr lang="it-IT" sz="1800" spc="-1" strike="noStrike">
              <a:solidFill>
                <a:srgbClr val="000000"/>
              </a:solidFill>
              <a:uFill>
                <a:solidFill>
                  <a:srgbClr val="ffffff"/>
                </a:solidFill>
              </a:uFill>
              <a:latin typeface="Arial"/>
            </a:endParaRPr>
          </a:p>
          <a:p>
            <a:pPr marL="432000" indent="-321120" algn="just">
              <a:lnSpc>
                <a:spcPct val="100000"/>
              </a:lnSpc>
              <a:buClr>
                <a:srgbClr val="000000"/>
              </a:buClr>
              <a:buFont typeface="StarSymbol"/>
              <a:buAutoNum type="arabicParenR"/>
            </a:pPr>
            <a:r>
              <a:rPr lang="it-IT" sz="2400" spc="-1" strike="noStrike">
                <a:solidFill>
                  <a:srgbClr val="000000"/>
                </a:solidFill>
                <a:uFill>
                  <a:solidFill>
                    <a:srgbClr val="ffffff"/>
                  </a:solidFill>
                </a:uFill>
                <a:latin typeface="Arial"/>
                <a:ea typeface="DejaVu Sans"/>
              </a:rPr>
              <a:t>Stipula del contratto con rispetto della clausola stand still (35 gg. dalla comunicazione dell'aggiudicazione definitiva);</a:t>
            </a:r>
            <a:endParaRPr lang="it-IT" sz="1800" spc="-1" strike="noStrike">
              <a:solidFill>
                <a:srgbClr val="000000"/>
              </a:solidFill>
              <a:uFill>
                <a:solidFill>
                  <a:srgbClr val="ffffff"/>
                </a:solidFill>
              </a:uFill>
              <a:latin typeface="Arial"/>
            </a:endParaRPr>
          </a:p>
        </p:txBody>
      </p:sp>
    </p:spTree>
  </p:cSld>
  <p:timing>
    <p:tnLst>
      <p:par>
        <p:cTn id="27" dur="indefinite" restart="never" nodeType="tmRoot">
          <p:childTnLst>
            <p:seq>
              <p:cTn id="28"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32 – Disposizioni Comuni</a:t>
            </a:r>
            <a:endParaRPr lang="it-IT" sz="1800" spc="-1" strike="noStrike">
              <a:solidFill>
                <a:srgbClr val="000000"/>
              </a:solidFill>
              <a:uFill>
                <a:solidFill>
                  <a:srgbClr val="ffffff"/>
                </a:solidFill>
              </a:uFill>
              <a:latin typeface="Arial"/>
            </a:endParaRPr>
          </a:p>
        </p:txBody>
      </p:sp>
      <p:sp>
        <p:nvSpPr>
          <p:cNvPr id="110" name="CustomShape 2"/>
          <p:cNvSpPr/>
          <p:nvPr/>
        </p:nvSpPr>
        <p:spPr>
          <a:xfrm>
            <a:off x="502920" y="1768680"/>
            <a:ext cx="9066600" cy="4382640"/>
          </a:xfrm>
          <a:prstGeom prst="rect">
            <a:avLst/>
          </a:prstGeom>
          <a:noFill/>
          <a:ln>
            <a:noFill/>
          </a:ln>
        </p:spPr>
        <p:style>
          <a:lnRef idx="0"/>
          <a:fillRef idx="0"/>
          <a:effectRef idx="0"/>
          <a:fontRef idx="minor"/>
        </p:style>
        <p:txBody>
          <a:bodyPr lIns="0" rIns="0" tIns="0" bIns="0"/>
          <a:p>
            <a:pPr algn="ctr">
              <a:lnSpc>
                <a:spcPct val="100000"/>
              </a:lnSpc>
            </a:pPr>
            <a:r>
              <a:rPr b="1" lang="it-IT" sz="2400" spc="-1" strike="noStrike">
                <a:solidFill>
                  <a:srgbClr val="000000"/>
                </a:solidFill>
                <a:uFill>
                  <a:solidFill>
                    <a:srgbClr val="ffffff"/>
                  </a:solidFill>
                </a:uFill>
                <a:latin typeface="Arial"/>
                <a:ea typeface="DejaVu Sans"/>
              </a:rPr>
              <a:t>Le fasi dell'affidamento</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La clausola di cui al punto 6) non si applica:</a:t>
            </a:r>
            <a:endParaRPr lang="it-IT" sz="1800" spc="-1" strike="noStrike">
              <a:solidFill>
                <a:srgbClr val="000000"/>
              </a:solidFill>
              <a:uFill>
                <a:solidFill>
                  <a:srgbClr val="ffffff"/>
                </a:solidFill>
              </a:uFill>
              <a:latin typeface="Arial"/>
            </a:endParaRPr>
          </a:p>
          <a:p>
            <a:pPr marL="432000" indent="-321120" algn="just">
              <a:lnSpc>
                <a:spcPct val="100000"/>
              </a:lnSpc>
              <a:buClr>
                <a:srgbClr val="000000"/>
              </a:buClr>
              <a:buFont typeface="StarSymbol"/>
              <a:buAutoNum type="alphaLcParenR"/>
            </a:pPr>
            <a:r>
              <a:rPr lang="it-IT" sz="2400" spc="-1" strike="noStrike">
                <a:solidFill>
                  <a:srgbClr val="000000"/>
                </a:solidFill>
                <a:uFill>
                  <a:solidFill>
                    <a:srgbClr val="ffffff"/>
                  </a:solidFill>
                </a:uFill>
                <a:latin typeface="Arial"/>
                <a:ea typeface="DejaVu Sans"/>
              </a:rPr>
              <a:t>In caso una sola offerta sia stata presentata o ammessa e non sono state presentate impugnazioni del bando di gara/lettera di invito oppure siano state già respinte con decisione definitiva;</a:t>
            </a:r>
            <a:endParaRPr lang="it-IT" sz="1800" spc="-1" strike="noStrike">
              <a:solidFill>
                <a:srgbClr val="000000"/>
              </a:solidFill>
              <a:uFill>
                <a:solidFill>
                  <a:srgbClr val="ffffff"/>
                </a:solidFill>
              </a:uFill>
              <a:latin typeface="Arial"/>
            </a:endParaRPr>
          </a:p>
          <a:p>
            <a:pPr marL="432000" indent="-321120" algn="just">
              <a:lnSpc>
                <a:spcPct val="100000"/>
              </a:lnSpc>
              <a:buClr>
                <a:srgbClr val="000000"/>
              </a:buClr>
              <a:buFont typeface="StarSymbol"/>
              <a:buAutoNum type="alphaLcParenR"/>
            </a:pPr>
            <a:r>
              <a:rPr lang="it-IT" sz="2400" spc="-1" strike="noStrike">
                <a:solidFill>
                  <a:srgbClr val="000000"/>
                </a:solidFill>
                <a:uFill>
                  <a:solidFill>
                    <a:srgbClr val="ffffff"/>
                  </a:solidFill>
                </a:uFill>
                <a:latin typeface="Arial"/>
                <a:ea typeface="DejaVu Sans"/>
              </a:rPr>
              <a:t>Nel caso di acquisti su Consip o Me.Pa.;</a:t>
            </a:r>
            <a:endParaRPr lang="it-IT" sz="1800" spc="-1" strike="noStrike">
              <a:solidFill>
                <a:srgbClr val="000000"/>
              </a:solidFill>
              <a:uFill>
                <a:solidFill>
                  <a:srgbClr val="ffffff"/>
                </a:solidFill>
              </a:uFill>
              <a:latin typeface="Arial"/>
            </a:endParaRPr>
          </a:p>
          <a:p>
            <a:pPr marL="432000" indent="-321120" algn="just">
              <a:lnSpc>
                <a:spcPct val="100000"/>
              </a:lnSpc>
              <a:buClr>
                <a:srgbClr val="000000"/>
              </a:buClr>
              <a:buFont typeface="StarSymbol"/>
              <a:buAutoNum type="alphaLcParenR"/>
            </a:pPr>
            <a:r>
              <a:rPr lang="it-IT" sz="2400" spc="-1" strike="noStrike">
                <a:solidFill>
                  <a:srgbClr val="000000"/>
                </a:solidFill>
                <a:uFill>
                  <a:solidFill>
                    <a:srgbClr val="ffffff"/>
                  </a:solidFill>
                </a:uFill>
                <a:latin typeface="Arial"/>
                <a:ea typeface="DejaVu Sans"/>
              </a:rPr>
              <a:t>In caso di affidamenti diretti per acquisti inferiori a € 40.000,00 oppure compresi tra € 40.000,01 e € 135.000,00</a:t>
            </a:r>
            <a:endParaRPr lang="it-IT" sz="1800" spc="-1" strike="noStrike">
              <a:solidFill>
                <a:srgbClr val="000000"/>
              </a:solidFill>
              <a:uFill>
                <a:solidFill>
                  <a:srgbClr val="ffffff"/>
                </a:solidFill>
              </a:uFill>
              <a:latin typeface="Arial"/>
            </a:endParaRPr>
          </a:p>
        </p:txBody>
      </p:sp>
    </p:spTree>
  </p:cSld>
  <p:timing>
    <p:tnLst>
      <p:par>
        <p:cTn id="29" dur="indefinite" restart="never" nodeType="tmRoot">
          <p:childTnLst>
            <p:seq>
              <p:cTn id="30"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33 – Disposizioni Comuni</a:t>
            </a:r>
            <a:endParaRPr lang="it-IT" sz="1800" spc="-1" strike="noStrike">
              <a:solidFill>
                <a:srgbClr val="000000"/>
              </a:solidFill>
              <a:uFill>
                <a:solidFill>
                  <a:srgbClr val="ffffff"/>
                </a:solidFill>
              </a:uFill>
              <a:latin typeface="Arial"/>
            </a:endParaRPr>
          </a:p>
        </p:txBody>
      </p:sp>
      <p:sp>
        <p:nvSpPr>
          <p:cNvPr id="112" name="CustomShape 2"/>
          <p:cNvSpPr/>
          <p:nvPr/>
        </p:nvSpPr>
        <p:spPr>
          <a:xfrm>
            <a:off x="502920" y="1768680"/>
            <a:ext cx="9066600" cy="438264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DejaVu Sans"/>
              </a:rPr>
              <a:t>La proposta di aggiudicazione e' soggetta ad approvazione dell'organo competente secondo l'ordinamento della stazione appaltante e nel rispetto dei termini dallo stesso previsti, decorrenti dal ricevimento della proposta di aggiudicazione da parte dell'organo competente. In mancanza, il termine e' pari a trenta giorni. Il termine e' interrotto dalla richiesta di chiarimenti o documenti e inizia nuovamente a decorrere da quando i chiarimenti o documenti pervengono all'organo richiedente. Decorsi tali termini, la proposta di aggiudicazione si intende approvata.</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Anche il contratto va portato a ratifica del C.d.I.</a:t>
            </a:r>
            <a:endParaRPr lang="it-IT" sz="1800" spc="-1" strike="noStrike">
              <a:solidFill>
                <a:srgbClr val="000000"/>
              </a:solidFill>
              <a:uFill>
                <a:solidFill>
                  <a:srgbClr val="ffffff"/>
                </a:solidFill>
              </a:uFill>
              <a:latin typeface="Arial"/>
            </a:endParaRPr>
          </a:p>
        </p:txBody>
      </p:sp>
    </p:spTree>
  </p:cSld>
  <p:timing>
    <p:tnLst>
      <p:par>
        <p:cTn id="31" dur="indefinite" restart="never" nodeType="tmRoot">
          <p:childTnLst>
            <p:seq>
              <p:cTn id="32"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35</a:t>
            </a:r>
            <a:endParaRPr lang="it-IT" sz="1800" spc="-1" strike="noStrike">
              <a:solidFill>
                <a:srgbClr val="000000"/>
              </a:solidFill>
              <a:uFill>
                <a:solidFill>
                  <a:srgbClr val="ffffff"/>
                </a:solidFill>
              </a:uFill>
              <a:latin typeface="Arial"/>
            </a:endParaRPr>
          </a:p>
        </p:txBody>
      </p:sp>
      <p:sp>
        <p:nvSpPr>
          <p:cNvPr id="114" name="CustomShape 2"/>
          <p:cNvSpPr/>
          <p:nvPr/>
        </p:nvSpPr>
        <p:spPr>
          <a:xfrm>
            <a:off x="502920" y="1768680"/>
            <a:ext cx="9066600" cy="4382640"/>
          </a:xfrm>
          <a:prstGeom prst="rect">
            <a:avLst/>
          </a:prstGeom>
          <a:noFill/>
          <a:ln>
            <a:noFill/>
          </a:ln>
        </p:spPr>
        <p:style>
          <a:lnRef idx="0"/>
          <a:fillRef idx="0"/>
          <a:effectRef idx="0"/>
          <a:fontRef idx="minor"/>
        </p:style>
        <p:txBody>
          <a:bodyPr lIns="0" rIns="0" tIns="0" bIns="0"/>
          <a:p>
            <a:pPr algn="just">
              <a:lnSpc>
                <a:spcPct val="100000"/>
              </a:lnSpc>
            </a:pPr>
            <a:r>
              <a:rPr b="1" lang="it-IT" sz="2400" spc="-1" strike="noStrike">
                <a:solidFill>
                  <a:srgbClr val="000000"/>
                </a:solidFill>
                <a:uFill>
                  <a:solidFill>
                    <a:srgbClr val="ffffff"/>
                  </a:solidFill>
                </a:uFill>
                <a:latin typeface="Arial"/>
                <a:ea typeface="DejaVu Sans"/>
              </a:rPr>
              <a:t>(Soglie di rilevanza comunitaria e metodi di calcolo del valore stimato degli appalti)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Le disposizioni del presente codice si applicano ai contratti pubblici il cui importo, al netto dell'imposta sul valore aggiunto, e' pari o superiore alle soglie seguenti: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a) euro 5.225.000 per gli appalti pubblici di lavori e per le concessioni;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b) euro 135.000 per gli appalti pubblici di forniture, di servizi e per i concorsi pubblici di progettazione aggiudicati dalle amministrazioni aggiudicatrici che sono autorità' governative centrali indicate nell'allegato III;</a:t>
            </a:r>
            <a:endParaRPr lang="it-IT" sz="1800" spc="-1" strike="noStrike">
              <a:solidFill>
                <a:srgbClr val="000000"/>
              </a:solidFill>
              <a:uFill>
                <a:solidFill>
                  <a:srgbClr val="ffffff"/>
                </a:solidFill>
              </a:uFill>
              <a:latin typeface="Arial"/>
            </a:endParaRPr>
          </a:p>
        </p:txBody>
      </p:sp>
    </p:spTree>
  </p:cSld>
  <p:timing>
    <p:tnLst>
      <p:par>
        <p:cTn id="33" dur="indefinite" restart="never" nodeType="tmRoot">
          <p:childTnLst>
            <p:seq>
              <p:cTn id="34"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35</a:t>
            </a:r>
            <a:endParaRPr lang="it-IT" sz="1800" spc="-1" strike="noStrike">
              <a:solidFill>
                <a:srgbClr val="000000"/>
              </a:solidFill>
              <a:uFill>
                <a:solidFill>
                  <a:srgbClr val="ffffff"/>
                </a:solidFill>
              </a:uFill>
              <a:latin typeface="Arial"/>
            </a:endParaRPr>
          </a:p>
        </p:txBody>
      </p:sp>
      <p:sp>
        <p:nvSpPr>
          <p:cNvPr id="116" name="CustomShape 2"/>
          <p:cNvSpPr/>
          <p:nvPr/>
        </p:nvSpPr>
        <p:spPr>
          <a:xfrm>
            <a:off x="502920" y="1768680"/>
            <a:ext cx="9066600" cy="438264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DejaVu Sans"/>
              </a:rPr>
              <a:t>Il calcolo del valore stimato di un appalto pubblico di lavori, servizi e forniture e' basato sull'importo totale pagabile, al netto dell'IVA, valutato dall'amministrazione aggiudicatrice o dall'ente aggiudicatore. Il calcolo tiene conto dell'importo massimo stimato, ivi compresa qualsiasi forma di eventuali opzioni o rinnovi del contratto esplicitamente stabiliti nei documenti di gara.</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Un appalto non puo' essere frazionato allo scopo di evitare l'applicazione delle norme del presente codice tranne nel caso in cui ragioni oggettive lo giustifichino. 7. Il valore stimato dell'appalto e' quantificato al momento dell'invio dell'avviso di indizione di gara o del bando di gara o, nei casi in cui non sia prevista un'indizione di gara, al momento in cui l'amministrazione aggiudicatrice o l'ente aggiudicatore avvia la procedura di affidamento del contratto.</a:t>
            </a:r>
            <a:r>
              <a:rPr lang="it-IT" sz="1200" spc="-1" strike="noStrike">
                <a:solidFill>
                  <a:srgbClr val="000000"/>
                </a:solidFill>
                <a:uFill>
                  <a:solidFill>
                    <a:srgbClr val="ffffff"/>
                  </a:solidFill>
                </a:uFill>
                <a:latin typeface="Arial"/>
                <a:ea typeface="DejaVu Sans"/>
              </a:rPr>
              <a:t> </a:t>
            </a:r>
            <a:endParaRPr lang="it-IT" sz="1800" spc="-1" strike="noStrike">
              <a:solidFill>
                <a:srgbClr val="000000"/>
              </a:solidFill>
              <a:uFill>
                <a:solidFill>
                  <a:srgbClr val="ffffff"/>
                </a:solidFill>
              </a:uFill>
              <a:latin typeface="Arial"/>
            </a:endParaRPr>
          </a:p>
        </p:txBody>
      </p:sp>
    </p:spTree>
  </p:cSld>
  <p:timing>
    <p:tnLst>
      <p:par>
        <p:cTn id="35" dur="indefinite" restart="never" nodeType="tmRoot">
          <p:childTnLst>
            <p:seq>
              <p:cTn id="36" nodeType="mainSeq"/>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35</a:t>
            </a:r>
            <a:endParaRPr lang="it-IT" sz="1800" spc="-1" strike="noStrike">
              <a:solidFill>
                <a:srgbClr val="000000"/>
              </a:solidFill>
              <a:uFill>
                <a:solidFill>
                  <a:srgbClr val="ffffff"/>
                </a:solidFill>
              </a:uFill>
              <a:latin typeface="Arial"/>
            </a:endParaRPr>
          </a:p>
        </p:txBody>
      </p:sp>
      <p:sp>
        <p:nvSpPr>
          <p:cNvPr id="118" name="CustomShape 2"/>
          <p:cNvSpPr/>
          <p:nvPr/>
        </p:nvSpPr>
        <p:spPr>
          <a:xfrm>
            <a:off x="502920" y="1368000"/>
            <a:ext cx="9066600" cy="4783320"/>
          </a:xfrm>
          <a:prstGeom prst="rect">
            <a:avLst/>
          </a:prstGeom>
          <a:noFill/>
          <a:ln>
            <a:noFill/>
          </a:ln>
        </p:spPr>
        <p:style>
          <a:lnRef idx="0"/>
          <a:fillRef idx="0"/>
          <a:effectRef idx="0"/>
          <a:fontRef idx="minor"/>
        </p:style>
        <p:txBody>
          <a:bodyPr lIns="0" rIns="0" tIns="0" bIns="0"/>
          <a:p>
            <a:pPr algn="just">
              <a:lnSpc>
                <a:spcPct val="100000"/>
              </a:lnSpc>
            </a:pPr>
            <a:r>
              <a:rPr b="1" lang="it-IT" sz="2400" spc="-1" strike="noStrike" u="sng">
                <a:solidFill>
                  <a:srgbClr val="000000"/>
                </a:solidFill>
                <a:uFill>
                  <a:solidFill>
                    <a:srgbClr val="ffffff"/>
                  </a:solidFill>
                </a:uFill>
                <a:latin typeface="Arial"/>
                <a:ea typeface="DejaVu Sans"/>
              </a:rPr>
              <a:t>Se gli appalti pubblici di forniture o di servizi presentano caratteri di regolarità o sono destinati ad essere rinnovati entro un determinato periodo, e' posto come base per il calcolo del valore stimato dell'appalto</a:t>
            </a:r>
            <a:r>
              <a:rPr lang="it-IT" sz="2400" spc="-1" strike="noStrike">
                <a:solidFill>
                  <a:srgbClr val="000000"/>
                </a:solidFill>
                <a:uFill>
                  <a:solidFill>
                    <a:srgbClr val="ffffff"/>
                  </a:solidFill>
                </a:uFill>
                <a:latin typeface="Arial"/>
                <a:ea typeface="DejaVu Sans"/>
              </a:rPr>
              <a:t>: a) il valore reale complessivo dei contratti analoghi successivi conclusi nel corso dei dodici mesi precedenti o dell'esercizio precedente, rettificato, ove possibile, al fine di tenere conto dei cambiamenti in termini di quantità o di valore che potrebbero sopravvenire nei dodici mesi successivi al contratto iniziale;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b) il valore stimato complessivo dei contratti successivi aggiudicati nel corso dei dodici mesi successivi alla prima consegna o nel corso dell'esercizio, se questo e' superiore ai dodici mesi.</a:t>
            </a:r>
            <a:endParaRPr lang="it-IT" sz="1800" spc="-1" strike="noStrike">
              <a:solidFill>
                <a:srgbClr val="000000"/>
              </a:solidFill>
              <a:uFill>
                <a:solidFill>
                  <a:srgbClr val="ffffff"/>
                </a:solidFill>
              </a:uFill>
              <a:latin typeface="Arial"/>
            </a:endParaRPr>
          </a:p>
        </p:txBody>
      </p:sp>
    </p:spTree>
  </p:cSld>
  <p:timing>
    <p:tnLst>
      <p:par>
        <p:cTn id="37" dur="indefinite" restart="never" nodeType="tmRoot">
          <p:childTnLst>
            <p:seq>
              <p:cTn id="38"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4</a:t>
            </a:r>
            <a:endParaRPr lang="it-IT" sz="1800" spc="-1" strike="noStrike">
              <a:solidFill>
                <a:srgbClr val="000000"/>
              </a:solidFill>
              <a:uFill>
                <a:solidFill>
                  <a:srgbClr val="ffffff"/>
                </a:solidFill>
              </a:uFill>
              <a:latin typeface="Arial"/>
            </a:endParaRPr>
          </a:p>
        </p:txBody>
      </p:sp>
      <p:sp>
        <p:nvSpPr>
          <p:cNvPr id="84" name="CustomShape 2"/>
          <p:cNvSpPr/>
          <p:nvPr/>
        </p:nvSpPr>
        <p:spPr>
          <a:xfrm>
            <a:off x="502920" y="1768680"/>
            <a:ext cx="9066600" cy="4382640"/>
          </a:xfrm>
          <a:prstGeom prst="rect">
            <a:avLst/>
          </a:prstGeom>
          <a:noFill/>
          <a:ln>
            <a:noFill/>
          </a:ln>
        </p:spPr>
        <p:style>
          <a:lnRef idx="0"/>
          <a:fillRef idx="0"/>
          <a:effectRef idx="0"/>
          <a:fontRef idx="minor"/>
        </p:style>
        <p:txBody>
          <a:bodyPr lIns="0" rIns="0" tIns="0" bIns="0"/>
          <a:p>
            <a:pPr algn="just"/>
            <a:r>
              <a:rPr lang="it-IT" sz="2400" spc="-1" strike="noStrike">
                <a:solidFill>
                  <a:srgbClr val="000000"/>
                </a:solidFill>
                <a:uFill>
                  <a:solidFill>
                    <a:srgbClr val="ffffff"/>
                  </a:solidFill>
                </a:uFill>
                <a:latin typeface="Arial"/>
                <a:ea typeface="DejaVu Sans"/>
              </a:rPr>
              <a:t>L'affidamento dei contratti pubblici aventi ad oggetto lavori, servizi e forniture, esclusi, in tutto o in parte, dall'ambito di applicazione oggettiva del presente codice, avviene nel rispetto dei principi di economicità, efficacia, imparzialità, parità di trattamento, trasparenza, proporzionalità, pubblicità, tutela dell'ambiente ed efficienza energetica.</a:t>
            </a:r>
            <a:endParaRPr lang="it-IT" sz="1800" spc="-1" strike="noStrike">
              <a:solidFill>
                <a:srgbClr val="000000"/>
              </a:solidFill>
              <a:uFill>
                <a:solidFill>
                  <a:srgbClr val="ffffff"/>
                </a:solidFill>
              </a:uFill>
              <a:latin typeface="Arial"/>
            </a:endParaRPr>
          </a:p>
          <a:p>
            <a:pPr algn="just"/>
            <a:endParaRPr lang="it-IT" sz="1800" spc="-1" strike="noStrike">
              <a:solidFill>
                <a:srgbClr val="000000"/>
              </a:solidFill>
              <a:uFill>
                <a:solidFill>
                  <a:srgbClr val="ffffff"/>
                </a:solidFill>
              </a:uFill>
              <a:latin typeface="Arial"/>
            </a:endParaRPr>
          </a:p>
          <a:p>
            <a:pPr algn="just"/>
            <a:r>
              <a:rPr lang="it-IT" sz="2400" spc="-1" strike="noStrike">
                <a:solidFill>
                  <a:srgbClr val="000000"/>
                </a:solidFill>
                <a:uFill>
                  <a:solidFill>
                    <a:srgbClr val="ffffff"/>
                  </a:solidFill>
                </a:uFill>
                <a:latin typeface="Arial"/>
                <a:ea typeface="DejaVu Sans"/>
              </a:rPr>
              <a:t>Una delle novità è che, dalla lettura dell'art. 5, non ci sono appalti, di interesse delle istituzioni scolastiche, escluse dall'ambito di applicazione del codice dei contratti </a:t>
            </a:r>
            <a:endParaRPr lang="it-IT" sz="1800" spc="-1" strike="noStrike">
              <a:solidFill>
                <a:srgbClr val="000000"/>
              </a:solidFill>
              <a:uFill>
                <a:solidFill>
                  <a:srgbClr val="ffffff"/>
                </a:solidFill>
              </a:uFill>
              <a:latin typeface="Arial"/>
            </a:endParaRPr>
          </a:p>
        </p:txBody>
      </p:sp>
    </p:spTree>
  </p:cSld>
  <p:timing>
    <p:tnLst>
      <p:par>
        <p:cTn id="3" dur="indefinite" restart="never" nodeType="tmRoot">
          <p:childTnLst>
            <p:seq>
              <p:cTn id="4"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35</a:t>
            </a:r>
            <a:endParaRPr lang="it-IT" sz="1800" spc="-1" strike="noStrike">
              <a:solidFill>
                <a:srgbClr val="000000"/>
              </a:solidFill>
              <a:uFill>
                <a:solidFill>
                  <a:srgbClr val="ffffff"/>
                </a:solidFill>
              </a:uFill>
              <a:latin typeface="Arial"/>
            </a:endParaRPr>
          </a:p>
        </p:txBody>
      </p:sp>
      <p:sp>
        <p:nvSpPr>
          <p:cNvPr id="120" name="CustomShape 2"/>
          <p:cNvSpPr/>
          <p:nvPr/>
        </p:nvSpPr>
        <p:spPr>
          <a:xfrm>
            <a:off x="502920" y="1368000"/>
            <a:ext cx="9066600" cy="4783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DejaVu Sans"/>
              </a:rPr>
              <a:t>Per gli appalti pubblici di forniture aventi per oggetto la locazione finanziaria, la locazione o l'acquisto a riscatto di prodotti, il valore da assumere come base per il calcolo del valore stimato dell'appalto e' il seguente: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a) per gli appalti pubblici di durata determinata pari o inferiore a dodici mesi, il valore stimato complessivo per la durata dell'appalto o, se la durata supera i dodici mesi, il valore complessivo, ivi compreso il valore stimato dell'importo residuo;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b) per gli appalti pubblici di durata indeterminata o che non puo' essere definita, il valore mensile moltiplicato per quarantotto.</a:t>
            </a:r>
            <a:endParaRPr lang="it-IT" sz="1800" spc="-1" strike="noStrike">
              <a:solidFill>
                <a:srgbClr val="000000"/>
              </a:solidFill>
              <a:uFill>
                <a:solidFill>
                  <a:srgbClr val="ffffff"/>
                </a:solidFill>
              </a:uFill>
              <a:latin typeface="Arial"/>
            </a:endParaRPr>
          </a:p>
        </p:txBody>
      </p:sp>
    </p:spTree>
  </p:cSld>
  <p:timing>
    <p:tnLst>
      <p:par>
        <p:cTn id="39" dur="indefinite" restart="never" nodeType="tmRoot">
          <p:childTnLst>
            <p:seq>
              <p:cTn id="40" nodeType="mainSeq"/>
              <p:prevCondLst>
                <p:cond delay="0" evt="onPrev">
                  <p:tgtEl>
                    <p:sldTgt/>
                  </p:tgtEl>
                </p:cond>
              </p:prevCondLst>
              <p:nextCondLst>
                <p:cond delay="0" evt="onNext">
                  <p:tgtEl>
                    <p:sldTgt/>
                  </p:tgtEl>
                </p:cond>
              </p:nextCondLst>
            </p:seq>
          </p:childTnLst>
        </p:cTn>
      </p:par>
    </p:tnLst>
  </p:timing>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35</a:t>
            </a:r>
            <a:endParaRPr lang="it-IT" sz="1800" spc="-1" strike="noStrike">
              <a:solidFill>
                <a:srgbClr val="000000"/>
              </a:solidFill>
              <a:uFill>
                <a:solidFill>
                  <a:srgbClr val="ffffff"/>
                </a:solidFill>
              </a:uFill>
              <a:latin typeface="Arial"/>
            </a:endParaRPr>
          </a:p>
        </p:txBody>
      </p:sp>
      <p:sp>
        <p:nvSpPr>
          <p:cNvPr id="122" name="CustomShape 2"/>
          <p:cNvSpPr/>
          <p:nvPr/>
        </p:nvSpPr>
        <p:spPr>
          <a:xfrm>
            <a:off x="502920" y="1368000"/>
            <a:ext cx="9066600" cy="4783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DejaVu Sans"/>
              </a:rPr>
              <a:t>Per gli appalti pubblici di servizi, il valore da porre come base per il calcolo del valore stimato dell'appalto, a seconda del tipo di servizio, e' il seguente: a) per i servizi assicurativi: il premio da pagare e altre forme di remunerazione;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b) per i servizi bancari e altri servizi finanziari: gli onorari, le commissioni da pagare, gli interessi e altre forme di remunerazione; </a:t>
            </a:r>
            <a:endParaRPr lang="it-IT" sz="1800" spc="-1" strike="noStrike">
              <a:solidFill>
                <a:srgbClr val="000000"/>
              </a:solidFill>
              <a:uFill>
                <a:solidFill>
                  <a:srgbClr val="ffffff"/>
                </a:solidFill>
              </a:uFill>
              <a:latin typeface="Arial"/>
            </a:endParaRPr>
          </a:p>
        </p:txBody>
      </p:sp>
    </p:spTree>
  </p:cSld>
  <p:timing>
    <p:tnLst>
      <p:par>
        <p:cTn id="41" dur="indefinite" restart="never" nodeType="tmRoot">
          <p:childTnLst>
            <p:seq>
              <p:cTn id="42" nodeType="mainSeq"/>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36</a:t>
            </a:r>
            <a:endParaRPr lang="it-IT" sz="1800" spc="-1" strike="noStrike">
              <a:solidFill>
                <a:srgbClr val="000000"/>
              </a:solidFill>
              <a:uFill>
                <a:solidFill>
                  <a:srgbClr val="ffffff"/>
                </a:solidFill>
              </a:uFill>
              <a:latin typeface="Arial"/>
            </a:endParaRPr>
          </a:p>
          <a:p>
            <a:pPr algn="ctr">
              <a:lnSpc>
                <a:spcPct val="100000"/>
              </a:lnSpc>
            </a:pPr>
            <a:r>
              <a:rPr lang="it-IT" sz="4400" spc="-1" strike="noStrike">
                <a:solidFill>
                  <a:srgbClr val="000000"/>
                </a:solidFill>
                <a:uFill>
                  <a:solidFill>
                    <a:srgbClr val="ffffff"/>
                  </a:solidFill>
                </a:uFill>
                <a:latin typeface="Arial"/>
                <a:ea typeface="DejaVu Sans"/>
              </a:rPr>
              <a:t>I contratti sotto soglia</a:t>
            </a:r>
            <a:endParaRPr lang="it-IT" sz="1800" spc="-1" strike="noStrike">
              <a:solidFill>
                <a:srgbClr val="000000"/>
              </a:solidFill>
              <a:uFill>
                <a:solidFill>
                  <a:srgbClr val="ffffff"/>
                </a:solidFill>
              </a:uFill>
              <a:latin typeface="Arial"/>
            </a:endParaRPr>
          </a:p>
        </p:txBody>
      </p:sp>
      <p:sp>
        <p:nvSpPr>
          <p:cNvPr id="124" name="CustomShape 2"/>
          <p:cNvSpPr/>
          <p:nvPr/>
        </p:nvSpPr>
        <p:spPr>
          <a:xfrm>
            <a:off x="502920" y="2016000"/>
            <a:ext cx="9066600" cy="413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DejaVu Sans"/>
              </a:rPr>
              <a:t>Fermo restando la possibilità di ricorrere alle procedure ordinarie le acquisizioni di beni e servizi avvengono come segue:</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marL="216000" indent="-213480" algn="just">
              <a:lnSpc>
                <a:spcPct val="100000"/>
              </a:lnSpc>
              <a:buClr>
                <a:srgbClr val="000000"/>
              </a:buClr>
              <a:buFont typeface="StarSymbol"/>
              <a:buAutoNum type="alphaLcParenR"/>
            </a:pPr>
            <a:r>
              <a:rPr lang="it-IT" sz="2400" spc="-1" strike="noStrike">
                <a:solidFill>
                  <a:srgbClr val="000000"/>
                </a:solidFill>
                <a:uFill>
                  <a:solidFill>
                    <a:srgbClr val="ffffff"/>
                  </a:solidFill>
                </a:uFill>
                <a:latin typeface="Arial"/>
                <a:ea typeface="DejaVu Sans"/>
              </a:rPr>
              <a:t>Per importi inferiori a 40.000,00 euro tramite affidamento diretto </a:t>
            </a:r>
            <a:r>
              <a:rPr b="1" lang="it-IT" sz="2400" spc="-1" strike="noStrike" u="sng">
                <a:solidFill>
                  <a:srgbClr val="000000"/>
                </a:solidFill>
                <a:uFill>
                  <a:solidFill>
                    <a:srgbClr val="ffffff"/>
                  </a:solidFill>
                </a:uFill>
                <a:latin typeface="Arial"/>
                <a:ea typeface="DejaVu Sans"/>
              </a:rPr>
              <a:t>adeguatamente motivato</a:t>
            </a:r>
            <a:r>
              <a:rPr lang="it-IT" sz="2400" spc="-1" strike="noStrike">
                <a:solidFill>
                  <a:srgbClr val="000000"/>
                </a:solidFill>
                <a:uFill>
                  <a:solidFill>
                    <a:srgbClr val="ffffff"/>
                  </a:solidFill>
                </a:uFill>
                <a:latin typeface="Arial"/>
                <a:ea typeface="DejaVu Sans"/>
              </a:rPr>
              <a:t>;</a:t>
            </a:r>
            <a:endParaRPr lang="it-IT" sz="1800" spc="-1" strike="noStrike">
              <a:solidFill>
                <a:srgbClr val="000000"/>
              </a:solidFill>
              <a:uFill>
                <a:solidFill>
                  <a:srgbClr val="ffffff"/>
                </a:solidFill>
              </a:uFill>
              <a:latin typeface="Arial"/>
            </a:endParaRPr>
          </a:p>
          <a:p>
            <a:pPr marL="216000" indent="-213480" algn="just">
              <a:lnSpc>
                <a:spcPct val="100000"/>
              </a:lnSpc>
              <a:buClr>
                <a:srgbClr val="000000"/>
              </a:buClr>
              <a:buFont typeface="StarSymbol"/>
              <a:buAutoNum type="alphaLcParenR"/>
            </a:pPr>
            <a:r>
              <a:rPr lang="it-IT" sz="2400" spc="-1" strike="noStrike">
                <a:solidFill>
                  <a:srgbClr val="000000"/>
                </a:solidFill>
                <a:uFill>
                  <a:solidFill>
                    <a:srgbClr val="ffffff"/>
                  </a:solidFill>
                </a:uFill>
                <a:latin typeface="Arial"/>
                <a:ea typeface="DejaVu Sans"/>
              </a:rPr>
              <a:t>Per importi compresi tra i 40.000,01 e 135.000,00 euro mediante procedura negoziata previa consultazione di almeno 5 operatori ecomici individuati sulla base di indagini di mercato o elenchi di operatori economici </a:t>
            </a:r>
            <a:r>
              <a:rPr b="1" lang="it-IT" sz="2400" spc="-1" strike="noStrike" u="sng">
                <a:solidFill>
                  <a:srgbClr val="000000"/>
                </a:solidFill>
                <a:uFill>
                  <a:solidFill>
                    <a:srgbClr val="ffffff"/>
                  </a:solidFill>
                </a:uFill>
                <a:latin typeface="Arial"/>
                <a:ea typeface="DejaVu Sans"/>
              </a:rPr>
              <a:t>garantendo la rotazione</a:t>
            </a:r>
            <a:r>
              <a:rPr lang="it-IT" sz="2400" spc="-1" strike="noStrike">
                <a:solidFill>
                  <a:srgbClr val="000000"/>
                </a:solidFill>
                <a:uFill>
                  <a:solidFill>
                    <a:srgbClr val="ffffff"/>
                  </a:solidFill>
                </a:uFill>
                <a:latin typeface="Arial"/>
                <a:ea typeface="DejaVu Sans"/>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43" dur="indefinite" restart="never" nodeType="tmRoot">
          <p:childTnLst>
            <p:seq>
              <p:cTn id="44" nodeType="mainSeq"/>
              <p:prevCondLst>
                <p:cond delay="0" evt="onPrev">
                  <p:tgtEl>
                    <p:sldTgt/>
                  </p:tgtEl>
                </p:cond>
              </p:prevCondLst>
              <p:nextCondLst>
                <p:cond delay="0" evt="onNext">
                  <p:tgtEl>
                    <p:sldTgt/>
                  </p:tgtEl>
                </p:cond>
              </p:nextCondLst>
            </p:seq>
          </p:childTnLst>
        </p:cTn>
      </p:par>
    </p:tnLst>
  </p:timing>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36</a:t>
            </a:r>
            <a:endParaRPr lang="it-IT" sz="1800" spc="-1" strike="noStrike">
              <a:solidFill>
                <a:srgbClr val="000000"/>
              </a:solidFill>
              <a:uFill>
                <a:solidFill>
                  <a:srgbClr val="ffffff"/>
                </a:solidFill>
              </a:uFill>
              <a:latin typeface="Arial"/>
            </a:endParaRPr>
          </a:p>
          <a:p>
            <a:pPr algn="ctr">
              <a:lnSpc>
                <a:spcPct val="100000"/>
              </a:lnSpc>
            </a:pPr>
            <a:r>
              <a:rPr lang="it-IT" sz="4400" spc="-1" strike="noStrike">
                <a:solidFill>
                  <a:srgbClr val="000000"/>
                </a:solidFill>
                <a:uFill>
                  <a:solidFill>
                    <a:srgbClr val="ffffff"/>
                  </a:solidFill>
                </a:uFill>
                <a:latin typeface="Arial"/>
                <a:ea typeface="DejaVu Sans"/>
              </a:rPr>
              <a:t>segue</a:t>
            </a:r>
            <a:endParaRPr lang="it-IT" sz="1800" spc="-1" strike="noStrike">
              <a:solidFill>
                <a:srgbClr val="000000"/>
              </a:solidFill>
              <a:uFill>
                <a:solidFill>
                  <a:srgbClr val="ffffff"/>
                </a:solidFill>
              </a:uFill>
              <a:latin typeface="Arial"/>
            </a:endParaRPr>
          </a:p>
        </p:txBody>
      </p:sp>
      <p:sp>
        <p:nvSpPr>
          <p:cNvPr id="126" name="CustomShape 2"/>
          <p:cNvSpPr/>
          <p:nvPr/>
        </p:nvSpPr>
        <p:spPr>
          <a:xfrm>
            <a:off x="502920" y="2016000"/>
            <a:ext cx="9066600" cy="4135320"/>
          </a:xfrm>
          <a:prstGeom prst="rect">
            <a:avLst/>
          </a:prstGeom>
          <a:noFill/>
          <a:ln>
            <a:noFill/>
          </a:ln>
        </p:spPr>
        <p:style>
          <a:lnRef idx="0"/>
          <a:fillRef idx="0"/>
          <a:effectRef idx="0"/>
          <a:fontRef idx="minor"/>
        </p:style>
        <p:txBody>
          <a:bodyPr lIns="0" rIns="0" tIns="0" bIns="0"/>
          <a:p>
            <a:pPr algn="just">
              <a:lnSpc>
                <a:spcPct val="100000"/>
              </a:lnSpc>
            </a:pPr>
            <a:r>
              <a:rPr lang="it-IT" sz="2000" spc="-1" strike="noStrike">
                <a:solidFill>
                  <a:srgbClr val="000000"/>
                </a:solidFill>
                <a:uFill>
                  <a:solidFill>
                    <a:srgbClr val="ffffff"/>
                  </a:solidFill>
                </a:uFill>
                <a:latin typeface="Tahoma"/>
                <a:ea typeface="Tahoma"/>
              </a:rPr>
              <a:t>Ai fini dell'aggiudicazione, nei casi di cui al comma 2, lettere a) e b), le stazioni appaltanti verificano esclusivamente i requisiti di carattere generale mediante consultazione della Banca dati nazionale degli operatori economici di cui all’</a:t>
            </a:r>
            <a:r>
              <a:rPr lang="it-IT" sz="2000" spc="-1" strike="noStrike" u="sng">
                <a:solidFill>
                  <a:srgbClr val="0000ff"/>
                </a:solidFill>
                <a:uFill>
                  <a:solidFill>
                    <a:srgbClr val="ffffff"/>
                  </a:solidFill>
                </a:uFill>
                <a:latin typeface="Tahoma"/>
                <a:ea typeface="Tahoma"/>
                <a:hlinkClick r:id="rId1"/>
              </a:rPr>
              <a:t>articolo 81</a:t>
            </a:r>
            <a:r>
              <a:rPr lang="it-IT" sz="2000" spc="-1" strike="noStrike">
                <a:solidFill>
                  <a:srgbClr val="000000"/>
                </a:solidFill>
                <a:uFill>
                  <a:solidFill>
                    <a:srgbClr val="ffffff"/>
                  </a:solidFill>
                </a:uFill>
                <a:latin typeface="Tahoma"/>
                <a:ea typeface="Tahoma"/>
              </a:rPr>
              <a:t>. Le stazioni appaltanti devono verificare il possesso dei requisiti economici e finanziari e tecnico professionali richiesti nella lettera di invito o nel bando di gara.</a:t>
            </a:r>
            <a:endParaRPr lang="it-IT" sz="1800" spc="-1" strike="noStrike">
              <a:solidFill>
                <a:srgbClr val="000000"/>
              </a:solidFill>
              <a:uFill>
                <a:solidFill>
                  <a:srgbClr val="ffffff"/>
                </a:solidFill>
              </a:uFill>
              <a:latin typeface="Arial"/>
            </a:endParaRPr>
          </a:p>
          <a:p>
            <a:pPr algn="just">
              <a:lnSpc>
                <a:spcPct val="100000"/>
              </a:lnSpc>
            </a:pPr>
            <a:r>
              <a:rPr b="1" lang="it-IT" sz="2000" spc="-1" strike="noStrike" u="sng">
                <a:solidFill>
                  <a:srgbClr val="000000"/>
                </a:solidFill>
                <a:uFill>
                  <a:solidFill>
                    <a:srgbClr val="ffffff"/>
                  </a:solidFill>
                </a:uFill>
                <a:latin typeface="Tahoma"/>
                <a:ea typeface="Tahoma"/>
              </a:rPr>
              <a:t>Nel caso in cui la stazione appaltante abbia fatto ricorso alle procedure negoziate, la verifica dei requisiti ai fini della stipula del contratto avviene esclusivamente sull'aggiudicatario</a:t>
            </a:r>
            <a:r>
              <a:rPr lang="it-IT" sz="2000" spc="-1" strike="noStrike">
                <a:solidFill>
                  <a:srgbClr val="000000"/>
                </a:solidFill>
                <a:uFill>
                  <a:solidFill>
                    <a:srgbClr val="ffffff"/>
                  </a:solidFill>
                </a:uFill>
                <a:latin typeface="Tahoma"/>
                <a:ea typeface="Tahoma"/>
              </a:rPr>
              <a:t>. La stazione appaltante può comunque estendere le verifiche agli altri partecipanti. Per lo svolgimento delle procedure di cui al presente articolo le stazioni appaltanti possono procedere attraverso un mercato elettronico che consenta acquisti telematici basati su un sistema che attua procedure di scelta del contraente interamente gestite per via elettronica. Il Ministero dell’economia e delle finanze, avvalendosi di CONSIP S.p.A., mette a disposizione delle stazioni appaltanti il mercato elettronico delle pubbliche amministrazioni.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45" dur="indefinite" restart="never" nodeType="tmRoot">
          <p:childTnLst>
            <p:seq>
              <p:cTn id="46" nodeType="mainSeq"/>
              <p:prevCondLst>
                <p:cond delay="0" evt="onPrev">
                  <p:tgtEl>
                    <p:sldTgt/>
                  </p:tgtEl>
                </p:cond>
              </p:prevCondLst>
              <p:nextCondLst>
                <p:cond delay="0" evt="onNext">
                  <p:tgtEl>
                    <p:sldTgt/>
                  </p:tgtEl>
                </p:cond>
              </p:nextCondLst>
            </p:seq>
          </p:childTnLst>
        </p:cTn>
      </p:par>
    </p:tnLst>
  </p:timing>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36</a:t>
            </a:r>
            <a:endParaRPr lang="it-IT" sz="1800" spc="-1" strike="noStrike">
              <a:solidFill>
                <a:srgbClr val="000000"/>
              </a:solidFill>
              <a:uFill>
                <a:solidFill>
                  <a:srgbClr val="ffffff"/>
                </a:solidFill>
              </a:uFill>
              <a:latin typeface="Arial"/>
            </a:endParaRPr>
          </a:p>
          <a:p>
            <a:pPr algn="ctr">
              <a:lnSpc>
                <a:spcPct val="100000"/>
              </a:lnSpc>
            </a:pPr>
            <a:r>
              <a:rPr lang="it-IT" sz="4400" spc="-1" strike="noStrike">
                <a:solidFill>
                  <a:srgbClr val="000000"/>
                </a:solidFill>
                <a:uFill>
                  <a:solidFill>
                    <a:srgbClr val="ffffff"/>
                  </a:solidFill>
                </a:uFill>
                <a:latin typeface="Arial"/>
                <a:ea typeface="DejaVu Sans"/>
              </a:rPr>
              <a:t>segue</a:t>
            </a:r>
            <a:endParaRPr lang="it-IT" sz="1800" spc="-1" strike="noStrike">
              <a:solidFill>
                <a:srgbClr val="000000"/>
              </a:solidFill>
              <a:uFill>
                <a:solidFill>
                  <a:srgbClr val="ffffff"/>
                </a:solidFill>
              </a:uFill>
              <a:latin typeface="Arial"/>
            </a:endParaRPr>
          </a:p>
        </p:txBody>
      </p:sp>
      <p:sp>
        <p:nvSpPr>
          <p:cNvPr id="12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200" spc="-1" strike="noStrike">
                <a:solidFill>
                  <a:srgbClr val="000000"/>
                </a:solidFill>
                <a:uFill>
                  <a:solidFill>
                    <a:srgbClr val="ffffff"/>
                  </a:solidFill>
                </a:uFill>
                <a:latin typeface="Tahoma"/>
                <a:ea typeface="Tahoma"/>
              </a:rPr>
              <a:t>L’ANAC con proprie linee guida, da adottare entro novanta giorni dalla data di entrata in vigore del presente codice, stabilisce le modalità di dettaglio per supportare le stazioni appaltanti e migliorare la qualità delle procedure di cui al presente articolo, delle indagini di mercato, nonché per la formazione e gestione degli elenchi degli operatori economici. Fino all'adozione di dette linee guida, si applica l'</a:t>
            </a:r>
            <a:r>
              <a:rPr lang="it-IT" sz="2200" spc="-1" strike="noStrike" u="sng">
                <a:solidFill>
                  <a:srgbClr val="0000ff"/>
                </a:solidFill>
                <a:uFill>
                  <a:solidFill>
                    <a:srgbClr val="ffffff"/>
                  </a:solidFill>
                </a:uFill>
                <a:latin typeface="Tahoma"/>
                <a:ea typeface="Tahoma"/>
                <a:hlinkClick r:id="rId1"/>
              </a:rPr>
              <a:t>articolo 216, comma 9</a:t>
            </a:r>
            <a:r>
              <a:rPr lang="it-IT" sz="2200" spc="-1" strike="noStrike">
                <a:solidFill>
                  <a:srgbClr val="000000"/>
                </a:solidFill>
                <a:uFill>
                  <a:solidFill>
                    <a:srgbClr val="ffffff"/>
                  </a:solidFill>
                </a:uFill>
                <a:latin typeface="Tahoma"/>
                <a:ea typeface="Tahoma"/>
              </a:rPr>
              <a:t>, ossia, </a:t>
            </a:r>
            <a:r>
              <a:rPr b="1" lang="it-IT" sz="2200" spc="-1" strike="noStrike" u="sng">
                <a:solidFill>
                  <a:srgbClr val="000000"/>
                </a:solidFill>
                <a:uFill>
                  <a:solidFill>
                    <a:srgbClr val="ffffff"/>
                  </a:solidFill>
                </a:uFill>
                <a:latin typeface="Tahoma"/>
                <a:ea typeface="Tahoma"/>
              </a:rPr>
              <a:t>(verifica tramite AVCPASS)</a:t>
            </a:r>
            <a:r>
              <a:rPr lang="it-IT" sz="2200" spc="-1" strike="noStrike">
                <a:solidFill>
                  <a:srgbClr val="000000"/>
                </a:solidFill>
                <a:uFill>
                  <a:solidFill>
                    <a:srgbClr val="ffffff"/>
                  </a:solidFill>
                </a:uFill>
                <a:latin typeface="Tahoma"/>
                <a:ea typeface="Tahoma"/>
              </a:rPr>
              <a:t>.</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Tahoma"/>
                <a:ea typeface="Tahoma"/>
              </a:rPr>
              <a:t>In caso di ricorso alle procedure ordinarie, nel rispetto dei principi previsti dall'</a:t>
            </a:r>
            <a:r>
              <a:rPr lang="it-IT" sz="2200" spc="-1" strike="noStrike" u="sng">
                <a:solidFill>
                  <a:srgbClr val="0000ff"/>
                </a:solidFill>
                <a:uFill>
                  <a:solidFill>
                    <a:srgbClr val="ffffff"/>
                  </a:solidFill>
                </a:uFill>
                <a:latin typeface="Tahoma"/>
                <a:ea typeface="Tahoma"/>
                <a:hlinkClick r:id="rId2"/>
              </a:rPr>
              <a:t>articolo 79</a:t>
            </a:r>
            <a:r>
              <a:rPr lang="it-IT" sz="2200" spc="-1" strike="noStrike">
                <a:solidFill>
                  <a:srgbClr val="000000"/>
                </a:solidFill>
                <a:uFill>
                  <a:solidFill>
                    <a:srgbClr val="ffffff"/>
                  </a:solidFill>
                </a:uFill>
                <a:latin typeface="Tahoma"/>
                <a:ea typeface="Tahoma"/>
              </a:rPr>
              <a:t>, i termini minimi stabiliti negli </a:t>
            </a:r>
            <a:r>
              <a:rPr lang="it-IT" sz="2200" spc="-1" strike="noStrike" u="sng">
                <a:solidFill>
                  <a:srgbClr val="0000ff"/>
                </a:solidFill>
                <a:uFill>
                  <a:solidFill>
                    <a:srgbClr val="ffffff"/>
                  </a:solidFill>
                </a:uFill>
                <a:latin typeface="Tahoma"/>
                <a:ea typeface="Tahoma"/>
                <a:hlinkClick r:id="rId3"/>
              </a:rPr>
              <a:t>articoli da 60 a 63</a:t>
            </a:r>
            <a:r>
              <a:rPr lang="it-IT" sz="2200" spc="-1" strike="noStrike">
                <a:solidFill>
                  <a:srgbClr val="000000"/>
                </a:solidFill>
                <a:uFill>
                  <a:solidFill>
                    <a:srgbClr val="ffffff"/>
                  </a:solidFill>
                </a:uFill>
                <a:latin typeface="Tahoma"/>
                <a:ea typeface="Tahoma"/>
              </a:rPr>
              <a:t> possono essere ridotti fino alla metà. I bandi e gli avvisi sono pubblicati sul profilo del committente della stazione appaltante e sulla piattaforma digitale dei bandi di gara presso l'ANAC di cui all'</a:t>
            </a:r>
            <a:r>
              <a:rPr lang="it-IT" sz="2200" spc="-1" strike="noStrike" u="sng">
                <a:solidFill>
                  <a:srgbClr val="0000ff"/>
                </a:solidFill>
                <a:uFill>
                  <a:solidFill>
                    <a:srgbClr val="ffffff"/>
                  </a:solidFill>
                </a:uFill>
                <a:latin typeface="Tahoma"/>
                <a:ea typeface="Tahoma"/>
                <a:hlinkClick r:id="rId4"/>
              </a:rPr>
              <a:t>articolo 73, comma 4</a:t>
            </a:r>
            <a:r>
              <a:rPr lang="it-IT" sz="2200" spc="-1" strike="noStrike">
                <a:solidFill>
                  <a:srgbClr val="000000"/>
                </a:solidFill>
                <a:uFill>
                  <a:solidFill>
                    <a:srgbClr val="ffffff"/>
                  </a:solidFill>
                </a:uFill>
                <a:latin typeface="Tahoma"/>
                <a:ea typeface="Tahoma"/>
              </a:rPr>
              <a:t>. Fino alla data di cui all'</a:t>
            </a:r>
            <a:r>
              <a:rPr lang="it-IT" sz="2200" spc="-1" strike="noStrike" u="sng">
                <a:solidFill>
                  <a:srgbClr val="0000ff"/>
                </a:solidFill>
                <a:uFill>
                  <a:solidFill>
                    <a:srgbClr val="ffffff"/>
                  </a:solidFill>
                </a:uFill>
                <a:latin typeface="Tahoma"/>
                <a:ea typeface="Tahoma"/>
                <a:hlinkClick r:id="rId5"/>
              </a:rPr>
              <a:t>articolo 73, comma 4</a:t>
            </a:r>
            <a:r>
              <a:rPr lang="it-IT" sz="2200" spc="-1" strike="noStrike">
                <a:solidFill>
                  <a:srgbClr val="000000"/>
                </a:solidFill>
                <a:uFill>
                  <a:solidFill>
                    <a:srgbClr val="ffffff"/>
                  </a:solidFill>
                </a:uFill>
                <a:latin typeface="Tahoma"/>
                <a:ea typeface="Tahoma"/>
              </a:rPr>
              <a:t>, per gli effetti giuridici connessi alla pubblicazione,  i contratti relativi a forniture e servizi sono pubblicati anche sulla Gazzetta ufficiale della Repubblica italiana, serie speciale relativa ai contratti pubblici</a:t>
            </a:r>
            <a:endParaRPr lang="it-IT" sz="1800" spc="-1" strike="noStrike">
              <a:solidFill>
                <a:srgbClr val="000000"/>
              </a:solidFill>
              <a:uFill>
                <a:solidFill>
                  <a:srgbClr val="ffffff"/>
                </a:solidFill>
              </a:uFill>
              <a:latin typeface="Arial"/>
            </a:endParaRPr>
          </a:p>
          <a:p>
            <a:pPr>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47" dur="indefinite" restart="never" nodeType="tmRoot">
          <p:childTnLst>
            <p:seq>
              <p:cTn id="48" nodeType="mainSeq"/>
              <p:prevCondLst>
                <p:cond delay="0" evt="onPrev">
                  <p:tgtEl>
                    <p:sldTgt/>
                  </p:tgtEl>
                </p:cond>
              </p:prevCondLst>
              <p:nextCondLst>
                <p:cond delay="0" evt="onNext">
                  <p:tgtEl>
                    <p:sldTgt/>
                  </p:tgtEl>
                </p:cond>
              </p:nextCondLst>
            </p:seq>
          </p:childTnLst>
        </p:cTn>
      </p:par>
    </p:tnLst>
  </p:timing>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37 - Aggregazioni</a:t>
            </a:r>
            <a:endParaRPr lang="it-IT" sz="1800" spc="-1" strike="noStrike">
              <a:solidFill>
                <a:srgbClr val="000000"/>
              </a:solidFill>
              <a:uFill>
                <a:solidFill>
                  <a:srgbClr val="ffffff"/>
                </a:solidFill>
              </a:uFill>
              <a:latin typeface="Arial"/>
            </a:endParaRPr>
          </a:p>
        </p:txBody>
      </p:sp>
      <p:sp>
        <p:nvSpPr>
          <p:cNvPr id="13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Per effettuare procedure di importo superiore ai 40.000 euro, le stazioni appaltanti devono essere in possesso della necessaria qualificazione ai sensi dell’</a:t>
            </a:r>
            <a:r>
              <a:rPr lang="it-IT" sz="2400" spc="-1" strike="noStrike" u="sng">
                <a:solidFill>
                  <a:srgbClr val="0000ff"/>
                </a:solidFill>
                <a:uFill>
                  <a:solidFill>
                    <a:srgbClr val="ffffff"/>
                  </a:solidFill>
                </a:uFill>
                <a:latin typeface="Tahoma"/>
                <a:ea typeface="Tahoma"/>
                <a:hlinkClick r:id="rId1"/>
              </a:rPr>
              <a:t>articolo 38</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Per gli acquisti di forniture e servizi di importo superiore a 40.000 euro e inferiore alla soglia di cui all’</a:t>
            </a:r>
            <a:r>
              <a:rPr lang="it-IT" sz="2400" spc="-1" strike="noStrike" u="sng">
                <a:solidFill>
                  <a:srgbClr val="0000ff"/>
                </a:solidFill>
                <a:uFill>
                  <a:solidFill>
                    <a:srgbClr val="ffffff"/>
                  </a:solidFill>
                </a:uFill>
                <a:latin typeface="Tahoma"/>
                <a:ea typeface="Tahoma"/>
                <a:hlinkClick r:id="rId2"/>
              </a:rPr>
              <a:t>articolo 35</a:t>
            </a:r>
            <a:r>
              <a:rPr lang="it-IT" sz="2400" spc="-1" strike="noStrike">
                <a:solidFill>
                  <a:srgbClr val="000000"/>
                </a:solidFill>
                <a:uFill>
                  <a:solidFill>
                    <a:srgbClr val="ffffff"/>
                  </a:solidFill>
                </a:uFill>
                <a:latin typeface="Tahoma"/>
                <a:ea typeface="Tahoma"/>
              </a:rPr>
              <a:t>, nonché per gli acquisti di lavori di manutenzione ordinaria d’importo superiore a 150.000 euro e inferiore a 1 milione di euro, le stazioni appaltanti in possesso della necessaria qualificazione di cui all’</a:t>
            </a:r>
            <a:r>
              <a:rPr lang="it-IT" sz="2400" spc="-1" strike="noStrike" u="sng">
                <a:solidFill>
                  <a:srgbClr val="0000ff"/>
                </a:solidFill>
                <a:uFill>
                  <a:solidFill>
                    <a:srgbClr val="ffffff"/>
                  </a:solidFill>
                </a:uFill>
                <a:latin typeface="Tahoma"/>
                <a:ea typeface="Tahoma"/>
                <a:hlinkClick r:id="rId3"/>
              </a:rPr>
              <a:t>articolo 38</a:t>
            </a:r>
            <a:r>
              <a:rPr lang="it-IT" sz="2400" spc="-1" strike="noStrike">
                <a:solidFill>
                  <a:srgbClr val="000000"/>
                </a:solidFill>
                <a:uFill>
                  <a:solidFill>
                    <a:srgbClr val="ffffff"/>
                  </a:solidFill>
                </a:uFill>
                <a:latin typeface="Tahoma"/>
                <a:ea typeface="Tahoma"/>
              </a:rPr>
              <a:t> procedono mediante utilizzo autonomo degli strumenti telematici di negoziazione messi a disposizione dalle centrali di committenza qualificate secondo la normativa vigente. In caso di indisponibilità di tali strumenti anche in relazione alle singole categorie merceologiche, le stazioni appaltanti operano ai sensi del comma 3 o procedono mediante lo svolgimento di procedura ordinaria ai sensi del presente codice. </a:t>
            </a:r>
            <a:endParaRPr lang="it-IT" sz="1800" spc="-1" strike="noStrike">
              <a:solidFill>
                <a:srgbClr val="000000"/>
              </a:solidFill>
              <a:uFill>
                <a:solidFill>
                  <a:srgbClr val="ffffff"/>
                </a:solidFill>
              </a:uFill>
              <a:latin typeface="Arial"/>
            </a:endParaRPr>
          </a:p>
          <a:p>
            <a:pPr>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49" dur="indefinite" restart="never" nodeType="tmRoot">
          <p:childTnLst>
            <p:seq>
              <p:cTn id="50" nodeType="mainSeq"/>
              <p:prevCondLst>
                <p:cond delay="0" evt="onPrev">
                  <p:tgtEl>
                    <p:sldTgt/>
                  </p:tgtEl>
                </p:cond>
              </p:prevCondLst>
              <p:nextCondLst>
                <p:cond delay="0"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37 - Aggregazioni</a:t>
            </a:r>
            <a:endParaRPr lang="it-IT" sz="1800" spc="-1" strike="noStrike">
              <a:solidFill>
                <a:srgbClr val="000000"/>
              </a:solidFill>
              <a:uFill>
                <a:solidFill>
                  <a:srgbClr val="ffffff"/>
                </a:solidFill>
              </a:uFill>
              <a:latin typeface="Arial"/>
            </a:endParaRPr>
          </a:p>
        </p:txBody>
      </p:sp>
      <p:sp>
        <p:nvSpPr>
          <p:cNvPr id="13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Comma 3. Le stazioni appaltanti non in possesso della necessaria qualificazione di cui all’</a:t>
            </a:r>
            <a:r>
              <a:rPr lang="it-IT" sz="2400" spc="-1" strike="noStrike" u="sng">
                <a:solidFill>
                  <a:srgbClr val="0000ff"/>
                </a:solidFill>
                <a:uFill>
                  <a:solidFill>
                    <a:srgbClr val="ffffff"/>
                  </a:solidFill>
                </a:uFill>
                <a:latin typeface="Tahoma"/>
                <a:ea typeface="Tahoma"/>
                <a:hlinkClick r:id="rId1"/>
              </a:rPr>
              <a:t>articolo 38</a:t>
            </a:r>
            <a:r>
              <a:rPr lang="it-IT" sz="2400" spc="-1" strike="noStrike">
                <a:solidFill>
                  <a:srgbClr val="000000"/>
                </a:solidFill>
                <a:uFill>
                  <a:solidFill>
                    <a:srgbClr val="ffffff"/>
                  </a:solidFill>
                </a:uFill>
                <a:latin typeface="Tahoma"/>
                <a:ea typeface="Tahoma"/>
              </a:rPr>
              <a:t> procedono all’acquisizione di forniture, servizi e lavori ricorrendo a una centrale di committenza ovvero mediante aggregazione con una o più stazioni appaltanti aventi la necessaria qualifica. </a:t>
            </a:r>
            <a:endParaRPr lang="it-IT" sz="1800" spc="-1" strike="noStrike">
              <a:solidFill>
                <a:srgbClr val="000000"/>
              </a:solidFill>
              <a:uFill>
                <a:solidFill>
                  <a:srgbClr val="ffffff"/>
                </a:solidFill>
              </a:uFill>
              <a:latin typeface="Arial"/>
            </a:endParaRPr>
          </a:p>
          <a:p>
            <a:pPr>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51" dur="indefinite" restart="never" nodeType="tmRoot">
          <p:childTnLst>
            <p:seq>
              <p:cTn id="52" nodeType="mainSeq"/>
              <p:prevCondLst>
                <p:cond delay="0" evt="onPrev">
                  <p:tgtEl>
                    <p:sldTgt/>
                  </p:tgtEl>
                </p:cond>
              </p:prevCondLst>
              <p:nextCondLst>
                <p:cond delay="0" evt="onNext">
                  <p:tgtEl>
                    <p:sldTgt/>
                  </p:tgtEl>
                </p:cond>
              </p:nextCondLst>
            </p:seq>
          </p:childTnLst>
        </p:cTn>
      </p:par>
    </p:tnLst>
  </p:timing>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38 - Qualificazioni</a:t>
            </a:r>
            <a:endParaRPr lang="it-IT" sz="1800" spc="-1" strike="noStrike">
              <a:solidFill>
                <a:srgbClr val="000000"/>
              </a:solidFill>
              <a:uFill>
                <a:solidFill>
                  <a:srgbClr val="ffffff"/>
                </a:solidFill>
              </a:uFill>
              <a:latin typeface="Arial"/>
            </a:endParaRPr>
          </a:p>
        </p:txBody>
      </p:sp>
      <p:sp>
        <p:nvSpPr>
          <p:cNvPr id="13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Fermo restando quanto stabilito dall’</a:t>
            </a:r>
            <a:r>
              <a:rPr lang="it-IT" sz="2400" spc="-1" strike="noStrike" u="sng">
                <a:solidFill>
                  <a:srgbClr val="0000ff"/>
                </a:solidFill>
                <a:uFill>
                  <a:solidFill>
                    <a:srgbClr val="ffffff"/>
                  </a:solidFill>
                </a:uFill>
                <a:latin typeface="Tahoma"/>
                <a:ea typeface="Tahoma"/>
                <a:hlinkClick r:id="rId1"/>
              </a:rPr>
              <a:t>articolo 37</a:t>
            </a:r>
            <a:r>
              <a:rPr lang="it-IT" sz="2400" spc="-1" strike="noStrike">
                <a:solidFill>
                  <a:srgbClr val="000000"/>
                </a:solidFill>
                <a:uFill>
                  <a:solidFill>
                    <a:srgbClr val="ffffff"/>
                  </a:solidFill>
                </a:uFill>
                <a:latin typeface="Tahoma"/>
                <a:ea typeface="Tahoma"/>
              </a:rPr>
              <a:t> in materia di aggregazione e centralizzazione degli appalti, </a:t>
            </a:r>
            <a:r>
              <a:rPr b="1" lang="it-IT" sz="2400" spc="-1" strike="noStrike" u="sng">
                <a:solidFill>
                  <a:srgbClr val="000000"/>
                </a:solidFill>
                <a:uFill>
                  <a:solidFill>
                    <a:srgbClr val="ffffff"/>
                  </a:solidFill>
                </a:uFill>
                <a:latin typeface="Tahoma"/>
                <a:ea typeface="Tahoma"/>
              </a:rPr>
              <a:t>è istituito presso l’ANAC, che ne assicura la pubblicità, un apposito elenco delle stazioni appaltanti qualificate di cui fanno parte anche le centrali di committenza.</a:t>
            </a:r>
            <a:r>
              <a:rPr lang="it-IT" sz="2400" spc="-1" strike="noStrike">
                <a:solidFill>
                  <a:srgbClr val="000000"/>
                </a:solidFill>
                <a:uFill>
                  <a:solidFill>
                    <a:srgbClr val="ffffff"/>
                  </a:solidFill>
                </a:uFill>
                <a:latin typeface="Tahoma"/>
                <a:ea typeface="Tahoma"/>
              </a:rPr>
              <a:t> La qualificazione è conseguita in rapporto agli ambiti di attività, ai bacini territoriali, alla tipologia e complessità del contratto e per fasce d'importo. Sono iscritti di diritto nell'elenco di cui al primo periodo, il Ministero delle infrastrutture e dei trasporti, compresi i Provveditorati interregionali per le opere pubbliche, CONSIP S.p.a., INVITALIA - Agenzia nazionale per l'attrazione degli investimenti e lo sviluppo d'impresa S.p.a., ecc...</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53" dur="indefinite" restart="never" nodeType="tmRoot">
          <p:childTnLst>
            <p:seq>
              <p:cTn id="54" nodeType="mainSeq"/>
              <p:prevCondLst>
                <p:cond delay="0" evt="onPrev">
                  <p:tgtEl>
                    <p:sldTgt/>
                  </p:tgtEl>
                </p:cond>
              </p:prevCondLst>
              <p:nextCondLst>
                <p:cond delay="0" evt="onNext">
                  <p:tgtEl>
                    <p:sldTgt/>
                  </p:tgtEl>
                </p:cond>
              </p:nextCondLst>
            </p:seq>
          </p:childTnLst>
        </p:cTn>
      </p:par>
    </p:tnLst>
  </p:timing>
</p:sld>
</file>

<file path=ppt/slides/slide2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38 - Qualificazioni</a:t>
            </a:r>
            <a:endParaRPr lang="it-IT" sz="1800" spc="-1" strike="noStrike">
              <a:solidFill>
                <a:srgbClr val="000000"/>
              </a:solidFill>
              <a:uFill>
                <a:solidFill>
                  <a:srgbClr val="ffffff"/>
                </a:solidFill>
              </a:uFill>
              <a:latin typeface="Arial"/>
            </a:endParaRPr>
          </a:p>
        </p:txBody>
      </p:sp>
      <p:sp>
        <p:nvSpPr>
          <p:cNvPr id="136"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E' necessario un DPCM che definirà i requisiti per essere iscritti negli elenchi predetti.</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A decorrere dalla data di entrata in vigore del nuovo sistema di qualificazione delle stazioni appaltanti, l’ANAC non rilascia il codice identificativo gara (CIG) alle stazioni appaltanti che procedono all’acquisizione di beni, servizi o lavori non rientranti nella qualificazione conseguita. Fino alla predetta data, si applica l'</a:t>
            </a:r>
            <a:r>
              <a:rPr lang="it-IT" sz="2400" spc="-1" strike="noStrike" u="sng">
                <a:solidFill>
                  <a:srgbClr val="0000ff"/>
                </a:solidFill>
                <a:uFill>
                  <a:solidFill>
                    <a:srgbClr val="ffffff"/>
                  </a:solidFill>
                </a:uFill>
                <a:latin typeface="Tahoma"/>
                <a:ea typeface="Tahoma"/>
                <a:hlinkClick r:id="rId1"/>
              </a:rPr>
              <a:t>articolo 216, comma 10</a:t>
            </a:r>
            <a:r>
              <a:rPr lang="it-IT" sz="2400" spc="-1" strike="noStrike">
                <a:solidFill>
                  <a:srgbClr val="000000"/>
                </a:solidFill>
                <a:uFill>
                  <a:solidFill>
                    <a:srgbClr val="ffffff"/>
                  </a:solidFill>
                </a:uFill>
                <a:latin typeface="Tahoma"/>
                <a:ea typeface="Tahoma"/>
              </a:rPr>
              <a:t>.</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55" dur="indefinite" restart="never" nodeType="tmRoot">
          <p:childTnLst>
            <p:seq>
              <p:cTn id="56" nodeType="mainSeq"/>
              <p:prevCondLst>
                <p:cond delay="0" evt="onPrev">
                  <p:tgtEl>
                    <p:sldTgt/>
                  </p:tgtEl>
                </p:cond>
              </p:prevCondLst>
              <p:nextCondLst>
                <p:cond delay="0" evt="onNext">
                  <p:tgtEl>
                    <p:sldTgt/>
                  </p:tgtEl>
                </p:cond>
              </p:nextCondLst>
            </p:seq>
          </p:childTnLst>
        </p:cTn>
      </p:par>
    </p:tnLst>
  </p:timing>
</p:sld>
</file>

<file path=ppt/slides/slide2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40 </a:t>
            </a:r>
            <a:endParaRPr lang="it-IT" sz="1800" spc="-1" strike="noStrike">
              <a:solidFill>
                <a:srgbClr val="000000"/>
              </a:solidFill>
              <a:uFill>
                <a:solidFill>
                  <a:srgbClr val="ffffff"/>
                </a:solidFill>
              </a:uFill>
              <a:latin typeface="Arial"/>
            </a:endParaRPr>
          </a:p>
        </p:txBody>
      </p:sp>
      <p:sp>
        <p:nvSpPr>
          <p:cNvPr id="13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Le comunicazioni e gli scambi di informazioni nell’ambito delle procedure di cui al presente codice svolte da centrali di committenza sono eseguiti utilizzando mezzi di comunicazione elettronici ai sensi del D.Lgs. 82/2005 (C.A.D.).</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r>
              <a:rPr b="1" lang="it-IT" sz="2400" spc="-1" strike="noStrike" u="sng">
                <a:solidFill>
                  <a:srgbClr val="000000"/>
                </a:solidFill>
                <a:uFill>
                  <a:solidFill>
                    <a:srgbClr val="ffffff"/>
                  </a:solidFill>
                </a:uFill>
                <a:latin typeface="Tahoma"/>
                <a:ea typeface="Tahoma"/>
              </a:rPr>
              <a:t>A decorrere dal 18 ottobre 2018,</a:t>
            </a:r>
            <a:r>
              <a:rPr lang="it-IT" sz="2400" spc="-1" strike="noStrike">
                <a:solidFill>
                  <a:srgbClr val="000000"/>
                </a:solidFill>
                <a:uFill>
                  <a:solidFill>
                    <a:srgbClr val="ffffff"/>
                  </a:solidFill>
                </a:uFill>
                <a:latin typeface="Tahoma"/>
                <a:ea typeface="Tahoma"/>
              </a:rPr>
              <a:t> le comunicazioni e gli scambi di informazioni nell’ambito delle procedure di cui al presente codice svolte</a:t>
            </a:r>
            <a:r>
              <a:rPr b="1" lang="it-IT" sz="2400" spc="-1" strike="noStrike" u="sng">
                <a:solidFill>
                  <a:srgbClr val="000000"/>
                </a:solidFill>
                <a:uFill>
                  <a:solidFill>
                    <a:srgbClr val="ffffff"/>
                  </a:solidFill>
                </a:uFill>
                <a:latin typeface="Tahoma"/>
                <a:ea typeface="Tahoma"/>
              </a:rPr>
              <a:t> dalle stazioni appaltanti</a:t>
            </a:r>
            <a:r>
              <a:rPr lang="it-IT" sz="2400" spc="-1" strike="noStrike">
                <a:solidFill>
                  <a:srgbClr val="000000"/>
                </a:solidFill>
                <a:uFill>
                  <a:solidFill>
                    <a:srgbClr val="ffffff"/>
                  </a:solidFill>
                </a:uFill>
                <a:latin typeface="Tahoma"/>
                <a:ea typeface="Tahoma"/>
              </a:rPr>
              <a:t> sono eseguiti utilizzando mezzi di comunicazione elettronici.</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Tale regola, ossia l'utilizzo della P.E.C. e della firma digitale, è bene che venga applicata da subito.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57" dur="indefinite" restart="never" nodeType="tmRoot">
          <p:childTnLst>
            <p:seq>
              <p:cTn id="58"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19</a:t>
            </a:r>
            <a:endParaRPr lang="it-IT" sz="1800" spc="-1" strike="noStrike">
              <a:solidFill>
                <a:srgbClr val="000000"/>
              </a:solidFill>
              <a:uFill>
                <a:solidFill>
                  <a:srgbClr val="ffffff"/>
                </a:solidFill>
              </a:uFill>
              <a:latin typeface="Arial"/>
            </a:endParaRPr>
          </a:p>
        </p:txBody>
      </p:sp>
      <p:sp>
        <p:nvSpPr>
          <p:cNvPr id="86" name="CustomShape 2"/>
          <p:cNvSpPr/>
          <p:nvPr/>
        </p:nvSpPr>
        <p:spPr>
          <a:xfrm>
            <a:off x="502920" y="1367640"/>
            <a:ext cx="9066600" cy="5326200"/>
          </a:xfrm>
          <a:prstGeom prst="rect">
            <a:avLst/>
          </a:prstGeom>
          <a:noFill/>
          <a:ln>
            <a:noFill/>
          </a:ln>
        </p:spPr>
        <p:style>
          <a:lnRef idx="0"/>
          <a:fillRef idx="0"/>
          <a:effectRef idx="0"/>
          <a:fontRef idx="minor"/>
        </p:style>
        <p:txBody>
          <a:bodyPr lIns="0" rIns="0" tIns="0" bIns="0"/>
          <a:p>
            <a:pPr algn="ctr">
              <a:lnSpc>
                <a:spcPct val="100000"/>
              </a:lnSpc>
            </a:pPr>
            <a:r>
              <a:rPr lang="it-IT" sz="2400" spc="-1" strike="noStrike">
                <a:solidFill>
                  <a:srgbClr val="000000"/>
                </a:solidFill>
                <a:uFill>
                  <a:solidFill>
                    <a:srgbClr val="ffffff"/>
                  </a:solidFill>
                </a:uFill>
                <a:latin typeface="Arial"/>
                <a:ea typeface="DejaVu Sans"/>
              </a:rPr>
              <a:t>(Contratti di sponsorizzazione) </a:t>
            </a:r>
            <a:endParaRPr lang="it-IT" sz="1800" spc="-1" strike="noStrike">
              <a:solidFill>
                <a:srgbClr val="000000"/>
              </a:solidFill>
              <a:uFill>
                <a:solidFill>
                  <a:srgbClr val="ffffff"/>
                </a:solidFill>
              </a:uFill>
              <a:latin typeface="Arial"/>
            </a:endParaRPr>
          </a:p>
          <a:p>
            <a:pPr algn="just">
              <a:lnSpc>
                <a:spcPct val="100000"/>
              </a:lnSpc>
            </a:pPr>
            <a:r>
              <a:rPr lang="it-IT" sz="1900" spc="-1" strike="noStrike">
                <a:solidFill>
                  <a:srgbClr val="000000"/>
                </a:solidFill>
                <a:uFill>
                  <a:solidFill>
                    <a:srgbClr val="ffffff"/>
                  </a:solidFill>
                </a:uFill>
                <a:latin typeface="Arial"/>
                <a:ea typeface="DejaVu Sans"/>
              </a:rPr>
              <a:t>1. L'affidamento di contratti di sponsorizzazione di lavori, servizi o forniture per importi superiori a quarantamila euro, mediante dazione di danaro o accollo del debito, o altre modalita' di assunzione del pagamento dei corrispettivi dovuti, e' soggetto esclusivamente alla previa pubblicazione sul sito internet della stazione appaltante, per almeno trenta giorni, di apposito avviso, con il quale si rende nota la ricerca di sponsor per specifici interventi, ovvero si comunica l'avvenuto ricevimento di una proposta di sponsorizzazione, indicando sinteticamente il contenuto del contratto proposto. Trascorso il periodo di pubblicazione dell'avviso, il contratto puo' essere liberamente negoziato, purche' nel rispetto dei principi di imparzialita' e di parita' di trattamento fra gli operatori che abbiano manifestato interesse, fermo restando il rispetto dell'articolo 80. </a:t>
            </a:r>
            <a:endParaRPr lang="it-IT" sz="1800" spc="-1" strike="noStrike">
              <a:solidFill>
                <a:srgbClr val="000000"/>
              </a:solidFill>
              <a:uFill>
                <a:solidFill>
                  <a:srgbClr val="ffffff"/>
                </a:solidFill>
              </a:uFill>
              <a:latin typeface="Arial"/>
            </a:endParaRPr>
          </a:p>
          <a:p>
            <a:pPr algn="just">
              <a:lnSpc>
                <a:spcPct val="100000"/>
              </a:lnSpc>
            </a:pPr>
            <a:r>
              <a:rPr lang="it-IT" sz="1900" spc="-1" strike="noStrike">
                <a:solidFill>
                  <a:srgbClr val="000000"/>
                </a:solidFill>
                <a:uFill>
                  <a:solidFill>
                    <a:srgbClr val="ffffff"/>
                  </a:solidFill>
                </a:uFill>
                <a:latin typeface="Arial"/>
                <a:ea typeface="DejaVu Sans"/>
              </a:rPr>
              <a:t>2. Nel caso in cui lo sponsor intenda realizzare i lavori, prestare i servizi o le forniture direttamente a sua cura e spese, resta ferma la necessita' di verificare il possesso dei requisiti degli esecutori, nel rispetto dei principi e dei limiti europei in materia e non trovano applicazione le disposizioni nazionali e regionali in materia di contratti pubblici di lavori, servizi e forniture, ad eccezione di quelle sulla qualificazione dei progettisti e degli esecutori. La stazione appaltante impartisce opportune prescrizioni in ordine alla progettazione, all'esecuzione delle opere o forniture e alla direzione dei lavori e collaudo degli stessi. </a:t>
            </a:r>
            <a:endParaRPr lang="it-IT" sz="1800" spc="-1" strike="noStrike">
              <a:solidFill>
                <a:srgbClr val="000000"/>
              </a:solidFill>
              <a:uFill>
                <a:solidFill>
                  <a:srgbClr val="ffffff"/>
                </a:solidFill>
              </a:uFill>
              <a:latin typeface="Arial"/>
            </a:endParaRPr>
          </a:p>
        </p:txBody>
      </p:sp>
    </p:spTree>
  </p:cSld>
  <p:timing>
    <p:tnLst>
      <p:par>
        <p:cTn id="5" dur="indefinite" restart="never" nodeType="tmRoot">
          <p:childTnLst>
            <p:seq>
              <p:cTn id="6"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51 – Suddivisione in lotti </a:t>
            </a:r>
            <a:endParaRPr lang="it-IT" sz="1800" spc="-1" strike="noStrike">
              <a:solidFill>
                <a:srgbClr val="000000"/>
              </a:solidFill>
              <a:uFill>
                <a:solidFill>
                  <a:srgbClr val="ffffff"/>
                </a:solidFill>
              </a:uFill>
              <a:latin typeface="Arial"/>
            </a:endParaRPr>
          </a:p>
        </p:txBody>
      </p:sp>
      <p:sp>
        <p:nvSpPr>
          <p:cNvPr id="14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Nel rispetto della disciplina comunitaria in materia di appalti pubblici, sia nei settori ordinari che nei settori speciali, al fine di favorire l'accesso delle microimprese, piccole e medie imprese, le stazioni appaltanti suddividono gli appalti in lotti funzionali di cui all’</a:t>
            </a:r>
            <a:r>
              <a:rPr lang="it-IT" sz="2400" spc="-1" strike="noStrike" u="sng">
                <a:solidFill>
                  <a:srgbClr val="0000ff"/>
                </a:solidFill>
                <a:uFill>
                  <a:solidFill>
                    <a:srgbClr val="ffffff"/>
                  </a:solidFill>
                </a:uFill>
                <a:latin typeface="Tahoma"/>
                <a:ea typeface="Tahoma"/>
                <a:hlinkClick r:id="rId1"/>
              </a:rPr>
              <a:t>articolo 3, comma 1, lettera qq)</a:t>
            </a:r>
            <a:r>
              <a:rPr lang="it-IT" sz="2400" spc="-1" strike="noStrike">
                <a:solidFill>
                  <a:srgbClr val="000000"/>
                </a:solidFill>
                <a:uFill>
                  <a:solidFill>
                    <a:srgbClr val="ffffff"/>
                  </a:solidFill>
                </a:uFill>
                <a:latin typeface="Tahoma"/>
                <a:ea typeface="Tahoma"/>
              </a:rPr>
              <a:t>, ovvero in lotti prestazionali di cui all'</a:t>
            </a:r>
            <a:r>
              <a:rPr lang="it-IT" sz="2400" spc="-1" strike="noStrike" u="sng">
                <a:solidFill>
                  <a:srgbClr val="0000ff"/>
                </a:solidFill>
                <a:uFill>
                  <a:solidFill>
                    <a:srgbClr val="ffffff"/>
                  </a:solidFill>
                </a:uFill>
                <a:latin typeface="Tahoma"/>
                <a:ea typeface="Tahoma"/>
                <a:hlinkClick r:id="rId2"/>
              </a:rPr>
              <a:t>articolo 3, comma 1, lettera ggggg)</a:t>
            </a:r>
            <a:r>
              <a:rPr lang="it-IT" sz="2400" spc="-1" strike="noStrike">
                <a:solidFill>
                  <a:srgbClr val="000000"/>
                </a:solidFill>
                <a:uFill>
                  <a:solidFill>
                    <a:srgbClr val="ffffff"/>
                  </a:solidFill>
                </a:uFill>
                <a:latin typeface="Tahoma"/>
                <a:ea typeface="Tahoma"/>
              </a:rPr>
              <a:t> in conformità alle categorie o specializzazioni nel settore dei lavori, servizi e forniture. Le stazioni appaltanti motivano la mancata suddivisione dell'appalto in lotti nel bando di gara o nella lettera di invito e nella relazione unica di cui agli </a:t>
            </a:r>
            <a:r>
              <a:rPr lang="it-IT" sz="2400" spc="-1" strike="noStrike" u="sng">
                <a:solidFill>
                  <a:srgbClr val="0000ff"/>
                </a:solidFill>
                <a:uFill>
                  <a:solidFill>
                    <a:srgbClr val="ffffff"/>
                  </a:solidFill>
                </a:uFill>
                <a:latin typeface="Tahoma"/>
                <a:ea typeface="Tahoma"/>
                <a:hlinkClick r:id="rId3"/>
              </a:rPr>
              <a:t>articoli 99</a:t>
            </a:r>
            <a:r>
              <a:rPr lang="it-IT" sz="2400" spc="-1" strike="noStrike">
                <a:solidFill>
                  <a:srgbClr val="000000"/>
                </a:solidFill>
                <a:uFill>
                  <a:solidFill>
                    <a:srgbClr val="ffffff"/>
                  </a:solidFill>
                </a:uFill>
                <a:latin typeface="Tahoma"/>
                <a:ea typeface="Tahoma"/>
              </a:rPr>
              <a:t> e </a:t>
            </a:r>
            <a:r>
              <a:rPr lang="it-IT" sz="2400" spc="-1" strike="noStrike" u="sng">
                <a:solidFill>
                  <a:srgbClr val="0000ff"/>
                </a:solidFill>
                <a:uFill>
                  <a:solidFill>
                    <a:srgbClr val="ffffff"/>
                  </a:solidFill>
                </a:uFill>
                <a:latin typeface="Tahoma"/>
                <a:ea typeface="Tahoma"/>
                <a:hlinkClick r:id="rId4"/>
              </a:rPr>
              <a:t>139</a:t>
            </a:r>
            <a:r>
              <a:rPr lang="it-IT" sz="2400" spc="-1" strike="noStrike">
                <a:solidFill>
                  <a:srgbClr val="000000"/>
                </a:solidFill>
                <a:uFill>
                  <a:solidFill>
                    <a:srgbClr val="ffffff"/>
                  </a:solidFill>
                </a:uFill>
                <a:latin typeface="Tahoma"/>
                <a:ea typeface="Tahoma"/>
              </a:rPr>
              <a:t>.</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E' fatto divieto lottizzare per evitare che la fornitura non sia soggetta al codice.</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59" dur="indefinite" restart="never" nodeType="tmRoot">
          <p:childTnLst>
            <p:seq>
              <p:cTn id="60" nodeType="mainSeq"/>
              <p:prevCondLst>
                <p:cond delay="0" evt="onPrev">
                  <p:tgtEl>
                    <p:sldTgt/>
                  </p:tgtEl>
                </p:cond>
              </p:prevCondLst>
              <p:nextCondLst>
                <p:cond delay="0" evt="onNext">
                  <p:tgtEl>
                    <p:sldTgt/>
                  </p:tgtEl>
                </p:cond>
              </p:nextCondLst>
            </p:seq>
          </p:childTnLst>
        </p:cTn>
      </p:par>
    </p:tnLst>
  </p:timing>
</p:sld>
</file>

<file path=ppt/slides/slide3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51 – Suddivisione in lotti </a:t>
            </a:r>
            <a:endParaRPr lang="it-IT" sz="1800" spc="-1" strike="noStrike">
              <a:solidFill>
                <a:srgbClr val="000000"/>
              </a:solidFill>
              <a:uFill>
                <a:solidFill>
                  <a:srgbClr val="ffffff"/>
                </a:solidFill>
              </a:uFill>
              <a:latin typeface="Arial"/>
            </a:endParaRPr>
          </a:p>
        </p:txBody>
      </p:sp>
      <p:sp>
        <p:nvSpPr>
          <p:cNvPr id="14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000" spc="-1" strike="noStrike">
                <a:solidFill>
                  <a:srgbClr val="000000"/>
                </a:solidFill>
                <a:uFill>
                  <a:solidFill>
                    <a:srgbClr val="ffffff"/>
                  </a:solidFill>
                </a:uFill>
                <a:latin typeface="Tahoma"/>
                <a:ea typeface="Tahoma"/>
              </a:rPr>
              <a:t>Le stazioni appaltanti indicano, altresì, nel bando di gara o nella lettera di invito, se le offerte possono essere presentate per un solo lotto, per alcuni lotti o per tutti. </a:t>
            </a: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Tahoma"/>
                <a:ea typeface="Tahoma"/>
              </a:rPr>
              <a:t>Le stazioni appaltanti possono, anche ove esista la possibilità di presentare offerte per alcuni o per tutti i lotti, limitare il numero di lotti che possono essere aggiudicati a un solo offerente, a condizione che il numero massimo di lotti per offerente sia indicato nel bando di gara o nell'invito a confermare interesse, a presentare offerte o a negoziare. Nei medesimi documenti di gara indicano, altresì, le regole o i criteri oggettivi e non discriminatori che intendono applicare per determinare quali lotti saranno aggiudicati, qualora l'applicazione dei criteri di aggiudicazione comporti l'aggiudicazione ad un solo offerente di un numero di lotti superiore al numero massimo. </a:t>
            </a:r>
            <a:endParaRPr lang="it-IT" sz="1800" spc="-1" strike="noStrike">
              <a:solidFill>
                <a:srgbClr val="000000"/>
              </a:solidFill>
              <a:uFill>
                <a:solidFill>
                  <a:srgbClr val="ffffff"/>
                </a:solidFill>
              </a:uFill>
              <a:latin typeface="Arial"/>
            </a:endParaRPr>
          </a:p>
          <a:p>
            <a:pPr algn="just">
              <a:lnSpc>
                <a:spcPct val="100000"/>
              </a:lnSpc>
            </a:pPr>
            <a:r>
              <a:rPr lang="it-IT" sz="2000" spc="-1" strike="noStrike">
                <a:solidFill>
                  <a:srgbClr val="000000"/>
                </a:solidFill>
                <a:uFill>
                  <a:solidFill>
                    <a:srgbClr val="ffffff"/>
                  </a:solidFill>
                </a:uFill>
                <a:latin typeface="Tahoma"/>
                <a:ea typeface="Tahoma"/>
              </a:rPr>
              <a:t>Le stazioni appaltanti possono aggiudicare appalti che associano alcuni o tutti i lotti al medesimo offerente, qualora abbiano specificato, nel bando di gara o nell'invito a confermare interesse, che si riservano tale possibilità e indichino i lotti o gruppi di lotti che possono essere associati, nonché le modalità mediante cui effettuare la valutazione comparativa tra le offerte sui singoli lotti e le offerte sulle associazioni di lotti.</a:t>
            </a:r>
            <a:r>
              <a:rPr lang="it-IT" sz="22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61" dur="indefinite" restart="never" nodeType="tmRoot">
          <p:childTnLst>
            <p:seq>
              <p:cTn id="62" nodeType="mainSeq"/>
              <p:prevCondLst>
                <p:cond delay="0" evt="onPrev">
                  <p:tgtEl>
                    <p:sldTgt/>
                  </p:tgtEl>
                </p:cond>
              </p:prevCondLst>
              <p:nextCondLst>
                <p:cond delay="0" evt="onNext">
                  <p:tgtEl>
                    <p:sldTgt/>
                  </p:tgtEl>
                </p:cond>
              </p:nextCondLst>
            </p:seq>
          </p:childTnLst>
        </p:cTn>
      </p:par>
    </p:tnLst>
  </p:timing>
</p:sld>
</file>

<file path=ppt/slides/slide3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53 – Accesso agli atti </a:t>
            </a:r>
            <a:endParaRPr lang="it-IT" sz="1800" spc="-1" strike="noStrike">
              <a:solidFill>
                <a:srgbClr val="000000"/>
              </a:solidFill>
              <a:uFill>
                <a:solidFill>
                  <a:srgbClr val="ffffff"/>
                </a:solidFill>
              </a:uFill>
              <a:latin typeface="Arial"/>
            </a:endParaRPr>
          </a:p>
        </p:txBody>
      </p:sp>
      <p:sp>
        <p:nvSpPr>
          <p:cNvPr id="14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000" spc="-1" strike="noStrike">
                <a:solidFill>
                  <a:srgbClr val="000000"/>
                </a:solidFill>
                <a:uFill>
                  <a:solidFill>
                    <a:srgbClr val="ffffff"/>
                  </a:solidFill>
                </a:uFill>
                <a:latin typeface="Tahoma"/>
                <a:ea typeface="Tahoma"/>
              </a:rPr>
              <a:t>Il diritto di accesso agli atti, con tempistiche diverse rispetto alle diverse procedure, avviene ai sensi degli artt. 22 e seguenti della legge 7 agosto 1990, nr. 241.</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63" dur="indefinite" restart="never" nodeType="tmRoot">
          <p:childTnLst>
            <p:seq>
              <p:cTn id="64" nodeType="mainSeq"/>
              <p:prevCondLst>
                <p:cond delay="0" evt="onPrev">
                  <p:tgtEl>
                    <p:sldTgt/>
                  </p:tgtEl>
                </p:cond>
              </p:prevCondLst>
              <p:nextCondLst>
                <p:cond delay="0" evt="onNext">
                  <p:tgtEl>
                    <p:sldTgt/>
                  </p:tgtEl>
                </p:cond>
              </p:nextCondLst>
            </p:seq>
          </p:childTnLst>
        </p:cTn>
      </p:par>
    </p:tnLst>
  </p:timing>
</p:sld>
</file>

<file path=ppt/slides/slide3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59 – Scelta delle procedure </a:t>
            </a:r>
            <a:endParaRPr lang="it-IT" sz="1800" spc="-1" strike="noStrike">
              <a:solidFill>
                <a:srgbClr val="000000"/>
              </a:solidFill>
              <a:uFill>
                <a:solidFill>
                  <a:srgbClr val="ffffff"/>
                </a:solidFill>
              </a:uFill>
              <a:latin typeface="Arial"/>
            </a:endParaRPr>
          </a:p>
        </p:txBody>
      </p:sp>
      <p:sp>
        <p:nvSpPr>
          <p:cNvPr id="146"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Nell'aggiudicazione di appalti pubblici, le stazioni appaltanti utilizzano le procedure aperte o ristrette, previa pubblicazione di un bando o avviso di indizione di gara. Esse possono altresì utilizzare il partenariato per l'innovazione quando sussistono i presupposti previsti dall'</a:t>
            </a:r>
            <a:r>
              <a:rPr lang="it-IT" sz="2400" spc="-1" strike="noStrike" u="sng">
                <a:solidFill>
                  <a:srgbClr val="0000ff"/>
                </a:solidFill>
                <a:uFill>
                  <a:solidFill>
                    <a:srgbClr val="ffffff"/>
                  </a:solidFill>
                </a:uFill>
                <a:latin typeface="Tahoma"/>
                <a:ea typeface="Tahoma"/>
                <a:hlinkClick r:id="rId1"/>
              </a:rPr>
              <a:t>articolo 65</a:t>
            </a:r>
            <a:r>
              <a:rPr lang="it-IT" sz="2400" spc="-1" strike="noStrike">
                <a:solidFill>
                  <a:srgbClr val="000000"/>
                </a:solidFill>
                <a:uFill>
                  <a:solidFill>
                    <a:srgbClr val="ffffff"/>
                  </a:solidFill>
                </a:uFill>
                <a:latin typeface="Tahoma"/>
                <a:ea typeface="Tahoma"/>
              </a:rPr>
              <a:t>, la procedura competitiva con negoziazione e il dialogo competitivo quando sussistono i presupposti previsti dal comma 2 e la procedura negoziata senza previa pubblicazione di un bando di gara quando sussistono i presupposti previsti dall'</a:t>
            </a:r>
            <a:r>
              <a:rPr lang="it-IT" sz="2400" spc="-1" strike="noStrike" u="sng">
                <a:solidFill>
                  <a:srgbClr val="0000ff"/>
                </a:solidFill>
                <a:uFill>
                  <a:solidFill>
                    <a:srgbClr val="ffffff"/>
                  </a:solidFill>
                </a:uFill>
                <a:latin typeface="Tahoma"/>
                <a:ea typeface="Tahoma"/>
                <a:hlinkClick r:id="rId2"/>
              </a:rPr>
              <a:t>articolo 63</a:t>
            </a:r>
            <a:r>
              <a:rPr lang="it-IT" sz="2400" spc="-1" strike="noStrike">
                <a:solidFill>
                  <a:srgbClr val="000000"/>
                </a:solidFill>
                <a:uFill>
                  <a:solidFill>
                    <a:srgbClr val="ffffff"/>
                  </a:solidFill>
                </a:uFill>
                <a:latin typeface="Tahoma"/>
                <a:ea typeface="Tahoma"/>
              </a:rPr>
              <a:t>.</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65" dur="indefinite" restart="never" nodeType="tmRoot">
          <p:childTnLst>
            <p:seq>
              <p:cTn id="66" nodeType="mainSeq"/>
              <p:prevCondLst>
                <p:cond delay="0" evt="onPrev">
                  <p:tgtEl>
                    <p:sldTgt/>
                  </p:tgtEl>
                </p:cond>
              </p:prevCondLst>
              <p:nextCondLst>
                <p:cond delay="0" evt="onNext">
                  <p:tgtEl>
                    <p:sldTgt/>
                  </p:tgtEl>
                </p:cond>
              </p:nextCondLst>
            </p:seq>
          </p:childTnLst>
        </p:cTn>
      </p:par>
    </p:tnLst>
  </p:timing>
</p:sld>
</file>

<file path=ppt/slides/slide3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59 – Scelta delle procedure </a:t>
            </a:r>
            <a:endParaRPr lang="it-IT" sz="1800" spc="-1" strike="noStrike">
              <a:solidFill>
                <a:srgbClr val="000000"/>
              </a:solidFill>
              <a:uFill>
                <a:solidFill>
                  <a:srgbClr val="ffffff"/>
                </a:solidFill>
              </a:uFill>
              <a:latin typeface="Arial"/>
            </a:endParaRPr>
          </a:p>
        </p:txBody>
      </p:sp>
      <p:sp>
        <p:nvSpPr>
          <p:cNvPr id="14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Le amministrazioni aggiudicatrici utilizzano la procedura competitiva con negoziazione o il dialogo competitivo nelle seguenti ipotesi: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a) per l'aggiudicazione di contratti di lavori, forniture o servizi in presenza di una o più delle seguenti condizioni: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1) le esigenze dell'amministrazione aggiudicatrice perseguite con l'appalto non possono essere soddisfatte senza adottare soluzioni immediatamente disponibili;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2) implicano progettazione o soluzioni innovative;</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3) l'appalto non può essere aggiudicato senza preventive negoziazioni a causa di circostanze particolari in relazione alla natura, complessità o impostazione finanziaria e giuridica dell'oggetto dell'appalto o a causa dei rischi a esso connessi;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della procedura di appalto.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67" dur="indefinite" restart="never" nodeType="tmRoot">
          <p:childTnLst>
            <p:seq>
              <p:cTn id="68" nodeType="mainSeq"/>
              <p:prevCondLst>
                <p:cond delay="0" evt="onPrev">
                  <p:tgtEl>
                    <p:sldTgt/>
                  </p:tgtEl>
                </p:cond>
              </p:prevCondLst>
              <p:nextCondLst>
                <p:cond delay="0" evt="onNext">
                  <p:tgtEl>
                    <p:sldTgt/>
                  </p:tgtEl>
                </p:cond>
              </p:nextCondLst>
            </p:seq>
          </p:childTnLst>
        </p:cTn>
      </p:par>
    </p:tnLst>
  </p:timing>
</p:sld>
</file>

<file path=ppt/slides/slide3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59 – Scelta delle procedure </a:t>
            </a:r>
            <a:endParaRPr lang="it-IT" sz="1800" spc="-1" strike="noStrike">
              <a:solidFill>
                <a:srgbClr val="000000"/>
              </a:solidFill>
              <a:uFill>
                <a:solidFill>
                  <a:srgbClr val="ffffff"/>
                </a:solidFill>
              </a:uFill>
              <a:latin typeface="Arial"/>
            </a:endParaRPr>
          </a:p>
        </p:txBody>
      </p:sp>
      <p:sp>
        <p:nvSpPr>
          <p:cNvPr id="15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4) le specifiche tecniche non possono essere stabilite con sufficiente precisione dall'amministrazione aggiudicatrice con riferimento a una norma, una valutazione tecnica europea, una specifica tecnica comune o un riferimento tecnico ai sensi dei punti da </a:t>
            </a:r>
            <a:r>
              <a:rPr lang="it-IT" sz="2400" spc="-1" strike="noStrike" u="sng">
                <a:solidFill>
                  <a:srgbClr val="0000ff"/>
                </a:solidFill>
                <a:uFill>
                  <a:solidFill>
                    <a:srgbClr val="ffffff"/>
                  </a:solidFill>
                </a:uFill>
                <a:latin typeface="Tahoma"/>
                <a:ea typeface="Tahoma"/>
                <a:hlinkClick r:id="rId1"/>
              </a:rPr>
              <a:t>2 a 5 dell’allegato XIII</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b) per l'aggiudicazione di contratti di lavori, forniture o servizi per i quali, in esito a una procedura aperta o ristretta, sono state presentate soltanto offerte irregolari o inammissibili ai sensi rispettivamente dei commi 3 e 4. In tali situazioni, le amministrazioni aggiudicatrici non sono tenute a pubblicare un bando di gara se includono nella ulteriore procedura tutti, e soltanto, gli offerenti in possesso dei requisiti di cui agli </a:t>
            </a:r>
            <a:r>
              <a:rPr lang="it-IT" sz="2400" spc="-1" strike="noStrike" u="sng">
                <a:solidFill>
                  <a:srgbClr val="0000ff"/>
                </a:solidFill>
                <a:uFill>
                  <a:solidFill>
                    <a:srgbClr val="ffffff"/>
                  </a:solidFill>
                </a:uFill>
                <a:latin typeface="Tahoma"/>
                <a:ea typeface="Tahoma"/>
                <a:hlinkClick r:id="rId2"/>
              </a:rPr>
              <a:t>articoli dal 80 al 90</a:t>
            </a:r>
            <a:r>
              <a:rPr lang="it-IT" sz="2400" spc="-1" strike="noStrike">
                <a:solidFill>
                  <a:srgbClr val="000000"/>
                </a:solidFill>
                <a:uFill>
                  <a:solidFill>
                    <a:srgbClr val="ffffff"/>
                  </a:solidFill>
                </a:uFill>
                <a:latin typeface="Tahoma"/>
                <a:ea typeface="Tahoma"/>
              </a:rPr>
              <a:t> che, nella procedura aperta o ristretta precedente, hanno presentato offerte conformi ai requisiti formali della procedura di appalto.</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69" dur="indefinite" restart="never" nodeType="tmRoot">
          <p:childTnLst>
            <p:seq>
              <p:cTn id="70" nodeType="mainSeq"/>
              <p:prevCondLst>
                <p:cond delay="0" evt="onPrev">
                  <p:tgtEl>
                    <p:sldTgt/>
                  </p:tgtEl>
                </p:cond>
              </p:prevCondLst>
              <p:nextCondLst>
                <p:cond delay="0" evt="onNext">
                  <p:tgtEl>
                    <p:sldTgt/>
                  </p:tgtEl>
                </p:cond>
              </p:nextCondLst>
            </p:seq>
          </p:childTnLst>
        </p:cTn>
      </p:par>
    </p:tnLst>
  </p:timing>
</p:sld>
</file>

<file path=ppt/slides/slide3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59 – Offerte irregolari </a:t>
            </a:r>
            <a:endParaRPr lang="it-IT" sz="1800" spc="-1" strike="noStrike">
              <a:solidFill>
                <a:srgbClr val="000000"/>
              </a:solidFill>
              <a:uFill>
                <a:solidFill>
                  <a:srgbClr val="ffffff"/>
                </a:solidFill>
              </a:uFill>
              <a:latin typeface="Arial"/>
            </a:endParaRPr>
          </a:p>
        </p:txBody>
      </p:sp>
      <p:sp>
        <p:nvSpPr>
          <p:cNvPr id="15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Tahoma"/>
              </a:rPr>
              <a:t>Sono considerate inammissibili le offerte:</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Tahoma"/>
              </a:rPr>
              <a:t>a) che sono state presentate in ritardo rispetto ai termini indicati nel bando o nell'avviso con cui si indice la gara;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Tahoma"/>
              </a:rPr>
              <a:t>b) in relazione alle quali la commissione giudicatrice ritenga sussistenti gli estremi per informativa alla Procura della Repubblica per reati di corruzione o fenomeni collusivi;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Tahoma"/>
              </a:rPr>
              <a:t>c) che l'amministrazione aggiudicatrice ha giudicato anormalmente basse;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Tahoma"/>
              </a:rPr>
              <a:t>d) che non hanno la qualificazione necessaria;</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Tahoma"/>
              </a:rPr>
              <a:t>e) il cui prezzo supera l'importo posto dall'amministrazione aggiudicatrice a base di gara, stabilito e documentato prima dell'avvio della procedura di appalto.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71" dur="indefinite" restart="never" nodeType="tmRoot">
          <p:childTnLst>
            <p:seq>
              <p:cTn id="72" nodeType="mainSeq"/>
              <p:prevCondLst>
                <p:cond delay="0" evt="onPrev">
                  <p:tgtEl>
                    <p:sldTgt/>
                  </p:tgtEl>
                </p:cond>
              </p:prevCondLst>
              <p:nextCondLst>
                <p:cond delay="0" evt="onNext">
                  <p:tgtEl>
                    <p:sldTgt/>
                  </p:tgtEl>
                </p:cond>
              </p:nextCondLst>
            </p:seq>
          </p:childTnLst>
        </p:cTn>
      </p:par>
    </p:tnLst>
  </p:timing>
</p:sld>
</file>

<file path=ppt/slides/slide3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Le varie procedure </a:t>
            </a:r>
            <a:endParaRPr lang="it-IT" sz="1800" spc="-1" strike="noStrike">
              <a:solidFill>
                <a:srgbClr val="000000"/>
              </a:solidFill>
              <a:uFill>
                <a:solidFill>
                  <a:srgbClr val="ffffff"/>
                </a:solidFill>
              </a:uFill>
              <a:latin typeface="Arial"/>
            </a:endParaRPr>
          </a:p>
        </p:txBody>
      </p:sp>
      <p:sp>
        <p:nvSpPr>
          <p:cNvPr id="15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b="1" lang="it-IT" sz="2400" spc="-1" strike="noStrike" u="sng">
                <a:solidFill>
                  <a:srgbClr val="000000"/>
                </a:solidFill>
                <a:uFill>
                  <a:solidFill>
                    <a:srgbClr val="ffffff"/>
                  </a:solidFill>
                </a:uFill>
                <a:latin typeface="Tahoma"/>
                <a:ea typeface="Tahoma"/>
              </a:rPr>
              <a:t>Nelle procedure aperte</a:t>
            </a:r>
            <a:r>
              <a:rPr lang="it-IT" sz="2400" spc="-1" strike="noStrike">
                <a:solidFill>
                  <a:srgbClr val="000000"/>
                </a:solidFill>
                <a:uFill>
                  <a:solidFill>
                    <a:srgbClr val="ffffff"/>
                  </a:solidFill>
                </a:uFill>
                <a:latin typeface="Tahoma"/>
                <a:ea typeface="Tahoma"/>
              </a:rPr>
              <a:t>, qualsiasi operatore economico interessato può presentare un'offerta in risposta a un avviso di indizione di gara. Il termine minimo per la ricezione delle offerte è di trentacinque giorni dalla data di trasmissione del bando di gara. Le offerte sono accompagnate dalle informazioni richieste dall'amministrazione aggiudicatrice per la selezione qualitativa</a:t>
            </a:r>
            <a:r>
              <a:rPr lang="it-IT" sz="1200" spc="-1" strike="noStrike">
                <a:solidFill>
                  <a:srgbClr val="000000"/>
                </a:solidFill>
                <a:uFill>
                  <a:solidFill>
                    <a:srgbClr val="ffffff"/>
                  </a:solidFill>
                </a:uFill>
                <a:latin typeface="Arial"/>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b="1" lang="it-IT" sz="2400" spc="-1" strike="noStrike" u="sng">
                <a:solidFill>
                  <a:srgbClr val="000000"/>
                </a:solidFill>
                <a:uFill>
                  <a:solidFill>
                    <a:srgbClr val="ffffff"/>
                  </a:solidFill>
                </a:uFill>
                <a:latin typeface="Tahoma"/>
                <a:ea typeface="Tahoma"/>
              </a:rPr>
              <a:t>Nelle procedure ristrette</a:t>
            </a:r>
            <a:r>
              <a:rPr lang="it-IT" sz="2400" spc="-1" strike="noStrike">
                <a:solidFill>
                  <a:srgbClr val="000000"/>
                </a:solidFill>
                <a:uFill>
                  <a:solidFill>
                    <a:srgbClr val="ffffff"/>
                  </a:solidFill>
                </a:uFill>
                <a:latin typeface="Tahoma"/>
                <a:ea typeface="Tahoma"/>
              </a:rPr>
              <a:t> qualsiasi operatore economico può presentare una domanda di partecipazione in risposta a un avviso di indizione di gara contenente i dati di cui all'</a:t>
            </a:r>
            <a:r>
              <a:rPr lang="it-IT" sz="2400" spc="-1" strike="noStrike" u="sng">
                <a:solidFill>
                  <a:srgbClr val="0000ff"/>
                </a:solidFill>
                <a:uFill>
                  <a:solidFill>
                    <a:srgbClr val="ffffff"/>
                  </a:solidFill>
                </a:uFill>
                <a:latin typeface="Arial"/>
                <a:ea typeface="Tahoma"/>
                <a:hlinkClick r:id="rId1"/>
              </a:rPr>
              <a:t>allegato XIV, parte I, lettera B o C</a:t>
            </a:r>
            <a:r>
              <a:rPr lang="it-IT" sz="2400" spc="-1" strike="noStrike">
                <a:solidFill>
                  <a:srgbClr val="000000"/>
                </a:solidFill>
                <a:uFill>
                  <a:solidFill>
                    <a:srgbClr val="ffffff"/>
                  </a:solidFill>
                </a:uFill>
                <a:latin typeface="Tahoma"/>
                <a:ea typeface="Tahoma"/>
              </a:rPr>
              <a:t> a seconda del caso, fornendo le informazioni richieste dall'amministrazione aggiudicatrice ai fini della selezione qualitativa</a:t>
            </a:r>
            <a:r>
              <a:rPr lang="it-IT" sz="10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73" dur="indefinite" restart="never" nodeType="tmRoot">
          <p:childTnLst>
            <p:seq>
              <p:cTn id="74" nodeType="mainSeq"/>
              <p:prevCondLst>
                <p:cond delay="0" evt="onPrev">
                  <p:tgtEl>
                    <p:sldTgt/>
                  </p:tgtEl>
                </p:cond>
              </p:prevCondLst>
              <p:nextCondLst>
                <p:cond delay="0" evt="onNext">
                  <p:tgtEl>
                    <p:sldTgt/>
                  </p:tgtEl>
                </p:cond>
              </p:nextCondLst>
            </p:seq>
          </p:childTnLst>
        </p:cTn>
      </p:par>
    </p:tnLst>
  </p:timing>
</p:sld>
</file>

<file path=ppt/slides/slide3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Le varie procedure </a:t>
            </a:r>
            <a:endParaRPr lang="it-IT" sz="1800" spc="-1" strike="noStrike">
              <a:solidFill>
                <a:srgbClr val="000000"/>
              </a:solidFill>
              <a:uFill>
                <a:solidFill>
                  <a:srgbClr val="ffffff"/>
                </a:solidFill>
              </a:uFill>
              <a:latin typeface="Arial"/>
            </a:endParaRPr>
          </a:p>
        </p:txBody>
      </p:sp>
      <p:sp>
        <p:nvSpPr>
          <p:cNvPr id="156"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b="1" lang="it-IT" sz="2400" spc="-1" strike="noStrike" u="sng">
                <a:solidFill>
                  <a:srgbClr val="000000"/>
                </a:solidFill>
                <a:uFill>
                  <a:solidFill>
                    <a:srgbClr val="ffffff"/>
                  </a:solidFill>
                </a:uFill>
                <a:latin typeface="Tahoma"/>
                <a:ea typeface="Tahoma"/>
              </a:rPr>
              <a:t>Nei casi previsti dall'art. 59 c. 2 possono essere utilizzate le procedure competitive con negoziazione,</a:t>
            </a:r>
            <a:r>
              <a:rPr lang="it-IT" sz="2400" spc="-1" strike="noStrike">
                <a:solidFill>
                  <a:srgbClr val="000000"/>
                </a:solidFill>
                <a:uFill>
                  <a:solidFill>
                    <a:srgbClr val="ffffff"/>
                  </a:solidFill>
                </a:uFill>
                <a:latin typeface="Tahoma"/>
                <a:ea typeface="Tahoma"/>
              </a:rPr>
              <a:t> dove, qualsiasi operatore economico può presentare una domanda di partecipazione in risposta a un avviso di indizione di gara contenente le informazioni di cui all'</a:t>
            </a:r>
            <a:r>
              <a:rPr lang="it-IT" sz="2400" spc="-1" strike="noStrike" u="sng">
                <a:solidFill>
                  <a:srgbClr val="0000ff"/>
                </a:solidFill>
                <a:uFill>
                  <a:solidFill>
                    <a:srgbClr val="ffffff"/>
                  </a:solidFill>
                </a:uFill>
                <a:latin typeface="Arial"/>
                <a:ea typeface="Tahoma"/>
                <a:hlinkClick r:id="rId1"/>
              </a:rPr>
              <a:t>allegato XIV, parte I, lettere B e C</a:t>
            </a:r>
            <a:r>
              <a:rPr lang="it-IT" sz="2400" spc="-1" strike="noStrike">
                <a:solidFill>
                  <a:srgbClr val="000000"/>
                </a:solidFill>
                <a:uFill>
                  <a:solidFill>
                    <a:srgbClr val="ffffff"/>
                  </a:solidFill>
                </a:uFill>
                <a:latin typeface="Tahoma"/>
                <a:ea typeface="Tahoma"/>
              </a:rPr>
              <a:t>, fornendo le informazioni richieste dall'amministrazione aggiudicatrice per la selezione qualitativa.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75" dur="indefinite" restart="never" nodeType="tmRoot">
          <p:childTnLst>
            <p:seq>
              <p:cTn id="76" nodeType="mainSeq"/>
              <p:prevCondLst>
                <p:cond delay="0" evt="onPrev">
                  <p:tgtEl>
                    <p:sldTgt/>
                  </p:tgtEl>
                </p:cond>
              </p:prevCondLst>
              <p:nextCondLst>
                <p:cond delay="0" evt="onNext">
                  <p:tgtEl>
                    <p:sldTgt/>
                  </p:tgtEl>
                </p:cond>
              </p:nextCondLst>
            </p:seq>
          </p:childTnLst>
        </p:cTn>
      </p:par>
    </p:tnLst>
  </p:timing>
</p:sld>
</file>

<file path=ppt/slides/slide3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63 Procedura negoziata senza bando </a:t>
            </a:r>
            <a:endParaRPr lang="it-IT" sz="1800" spc="-1" strike="noStrike">
              <a:solidFill>
                <a:srgbClr val="000000"/>
              </a:solidFill>
              <a:uFill>
                <a:solidFill>
                  <a:srgbClr val="ffffff"/>
                </a:solidFill>
              </a:uFill>
              <a:latin typeface="Arial"/>
            </a:endParaRPr>
          </a:p>
        </p:txBody>
      </p:sp>
      <p:sp>
        <p:nvSpPr>
          <p:cNvPr id="15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Tahoma"/>
              </a:rPr>
              <a:t>Nei casi e nelle circostanze indicati commi dell'art. 63, le amministrazioni aggiudicatrici possono aggiudicare appalti pubblici mediante una procedura negoziata senza previa pubblicazione di un bando di gara, dando conto con adeguata motivazione, nel primo atto della procedura, della sussistenza dei relativi presupposti. </a:t>
            </a:r>
            <a:endParaRPr lang="it-IT" sz="1800" spc="-1" strike="noStrike">
              <a:solidFill>
                <a:srgbClr val="000000"/>
              </a:solidFill>
              <a:uFill>
                <a:solidFill>
                  <a:srgbClr val="ffffff"/>
                </a:solidFill>
              </a:uFill>
              <a:latin typeface="Arial"/>
            </a:endParaRPr>
          </a:p>
          <a:p>
            <a:pPr algn="just">
              <a:lnSpc>
                <a:spcPct val="100000"/>
              </a:lnSpc>
            </a:pPr>
            <a:r>
              <a:rPr b="1" lang="it-IT" sz="2400" spc="-1" strike="noStrike" u="sng">
                <a:solidFill>
                  <a:srgbClr val="000000"/>
                </a:solidFill>
                <a:uFill>
                  <a:solidFill>
                    <a:srgbClr val="ffffff"/>
                  </a:solidFill>
                </a:uFill>
                <a:latin typeface="Arial"/>
                <a:ea typeface="Tahoma"/>
              </a:rPr>
              <a:t>Di particolare interesse è il comma 5 che dispone:</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La presente procedura può essere utilizzata per nuovi lavori o</a:t>
            </a:r>
            <a:r>
              <a:rPr i="1" lang="it-IT" sz="2400" spc="-1" strike="noStrike" u="sng">
                <a:solidFill>
                  <a:srgbClr val="000000"/>
                </a:solidFill>
                <a:uFill>
                  <a:solidFill>
                    <a:srgbClr val="ffffff"/>
                  </a:solidFill>
                </a:uFill>
                <a:latin typeface="Tahoma"/>
                <a:ea typeface="Tahoma"/>
              </a:rPr>
              <a:t> servizi consistenti nella ripetizione di lavori o servizi analoghi, già affidati all'operatore economico aggiudicatario dell'appalto iniziale dalle medesime amministrazioni aggiudicatrici</a:t>
            </a:r>
            <a:r>
              <a:rPr lang="it-IT" sz="2400" spc="-1" strike="noStrike">
                <a:solidFill>
                  <a:srgbClr val="000000"/>
                </a:solidFill>
                <a:uFill>
                  <a:solidFill>
                    <a:srgbClr val="ffffff"/>
                  </a:solidFill>
                </a:uFill>
                <a:latin typeface="Tahoma"/>
                <a:ea typeface="Tahoma"/>
              </a:rPr>
              <a:t>, a condizione che tali lavori o servizi siano conformi al progetto a base di gara e che tale progetto sia stato oggetto di un primo appalto aggiudicato secondo una procedura di cui all'</a:t>
            </a:r>
            <a:r>
              <a:rPr lang="it-IT" sz="2400" spc="-1" strike="noStrike" u="sng">
                <a:solidFill>
                  <a:srgbClr val="0000ff"/>
                </a:solidFill>
                <a:uFill>
                  <a:solidFill>
                    <a:srgbClr val="ffffff"/>
                  </a:solidFill>
                </a:uFill>
                <a:latin typeface="Arial"/>
                <a:ea typeface="Tahoma"/>
                <a:hlinkClick r:id="rId1"/>
              </a:rPr>
              <a:t>articolo 59, comma 1</a:t>
            </a:r>
            <a:r>
              <a:rPr lang="it-IT" sz="2400" spc="-1" strike="noStrike">
                <a:solidFill>
                  <a:srgbClr val="000000"/>
                </a:solidFill>
                <a:uFill>
                  <a:solidFill>
                    <a:srgbClr val="ffffff"/>
                  </a:solidFill>
                </a:uFill>
                <a:latin typeface="Tahoma"/>
                <a:ea typeface="Tahoma"/>
              </a:rPr>
              <a:t>. (procedura aperta).</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77" dur="indefinite" restart="never" nodeType="tmRoot">
          <p:childTnLst>
            <p:seq>
              <p:cTn id="78"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21</a:t>
            </a:r>
            <a:endParaRPr lang="it-IT" sz="1800" spc="-1" strike="noStrike">
              <a:solidFill>
                <a:srgbClr val="000000"/>
              </a:solidFill>
              <a:uFill>
                <a:solidFill>
                  <a:srgbClr val="ffffff"/>
                </a:solidFill>
              </a:uFill>
              <a:latin typeface="Arial"/>
            </a:endParaRPr>
          </a:p>
        </p:txBody>
      </p:sp>
      <p:sp>
        <p:nvSpPr>
          <p:cNvPr id="88" name="CustomShape 2"/>
          <p:cNvSpPr/>
          <p:nvPr/>
        </p:nvSpPr>
        <p:spPr>
          <a:xfrm>
            <a:off x="502920" y="1768680"/>
            <a:ext cx="9066600" cy="4382640"/>
          </a:xfrm>
          <a:prstGeom prst="rect">
            <a:avLst/>
          </a:prstGeom>
          <a:noFill/>
          <a:ln>
            <a:noFill/>
          </a:ln>
        </p:spPr>
        <p:style>
          <a:lnRef idx="0"/>
          <a:fillRef idx="0"/>
          <a:effectRef idx="0"/>
          <a:fontRef idx="minor"/>
        </p:style>
        <p:txBody>
          <a:bodyPr lIns="0" rIns="0" tIns="0" bIns="0"/>
          <a:p>
            <a:pPr algn="ctr">
              <a:lnSpc>
                <a:spcPct val="100000"/>
              </a:lnSpc>
            </a:pPr>
            <a:r>
              <a:rPr lang="it-IT" sz="3200" spc="-1" strike="noStrike">
                <a:solidFill>
                  <a:srgbClr val="000000"/>
                </a:solidFill>
                <a:uFill>
                  <a:solidFill>
                    <a:srgbClr val="ffffff"/>
                  </a:solidFill>
                </a:uFill>
                <a:latin typeface="Arial"/>
                <a:ea typeface="DejaVu Sans"/>
              </a:rPr>
              <a:t>Il programma biennale di forniture e servizi</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Il programma biennale di forniture e servizi e i relativi aggiornamenti annuali contengono gli acquisti di beni e di servizi di importo unitario stimato pari o superiore a 40.000 euro. Nell'ambito del programma, le amministrazioni aggiudicatrici individuano i bisogni che possono essere soddisfatti con capitali privati.</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nSpc>
                <a:spcPct val="100000"/>
              </a:lnSpc>
            </a:pPr>
            <a:endParaRPr lang="it-IT" sz="1800" spc="-1" strike="noStrike">
              <a:solidFill>
                <a:srgbClr val="000000"/>
              </a:solidFill>
              <a:uFill>
                <a:solidFill>
                  <a:srgbClr val="ffffff"/>
                </a:solidFill>
              </a:uFill>
              <a:latin typeface="Arial"/>
            </a:endParaRPr>
          </a:p>
        </p:txBody>
      </p:sp>
    </p:spTree>
  </p:cSld>
  <p:timing>
    <p:tnLst>
      <p:par>
        <p:cTn id="7" dur="indefinite" restart="never" nodeType="tmRoot">
          <p:childTnLst>
            <p:seq>
              <p:cTn id="8" nodeType="mainSeq"/>
              <p:prevCondLst>
                <p:cond delay="0" evt="onPrev">
                  <p:tgtEl>
                    <p:sldTgt/>
                  </p:tgtEl>
                </p:cond>
              </p:prevCondLst>
              <p:nextCondLst>
                <p:cond delay="0" evt="onNext">
                  <p:tgtEl>
                    <p:sldTgt/>
                  </p:tgtEl>
                </p:cond>
              </p:nextCondLst>
            </p:seq>
          </p:childTnLst>
        </p:cTn>
      </p:par>
    </p:tnLst>
  </p:timing>
</p:sld>
</file>

<file path=ppt/slides/slide4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63 Procedura negoziata senza bando </a:t>
            </a:r>
            <a:endParaRPr lang="it-IT" sz="1800" spc="-1" strike="noStrike">
              <a:solidFill>
                <a:srgbClr val="000000"/>
              </a:solidFill>
              <a:uFill>
                <a:solidFill>
                  <a:srgbClr val="ffffff"/>
                </a:solidFill>
              </a:uFill>
              <a:latin typeface="Arial"/>
            </a:endParaRPr>
          </a:p>
        </p:txBody>
      </p:sp>
      <p:sp>
        <p:nvSpPr>
          <p:cNvPr id="16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La possibilità di avvalersi della procedura prevista dal presente articolo è indicata sin dall'avvio del confronto competitivo nella prima operazione e l'importo totale previsto per la prosecuzione dei lavori o della prestazione dei servizi è computato per la determinazione del valore globale dell'appalto, ai fini dell'applicazione delle soglie di cui all'</a:t>
            </a:r>
            <a:r>
              <a:rPr lang="it-IT" sz="2400" spc="-1" strike="noStrike" u="sng">
                <a:solidFill>
                  <a:srgbClr val="0000ff"/>
                </a:solidFill>
                <a:uFill>
                  <a:solidFill>
                    <a:srgbClr val="ffffff"/>
                  </a:solidFill>
                </a:uFill>
                <a:latin typeface="Arial"/>
                <a:ea typeface="Tahoma"/>
                <a:hlinkClick r:id="rId1"/>
              </a:rPr>
              <a:t>articolo 35, comma 1</a:t>
            </a:r>
            <a:r>
              <a:rPr lang="it-IT" sz="2400" spc="-1" strike="noStrike">
                <a:solidFill>
                  <a:srgbClr val="000000"/>
                </a:solidFill>
                <a:uFill>
                  <a:solidFill>
                    <a:srgbClr val="ffffff"/>
                  </a:solidFill>
                </a:uFill>
                <a:latin typeface="Arial"/>
                <a:ea typeface="Tahoma"/>
              </a:rPr>
              <a:t>.</a:t>
            </a:r>
            <a:r>
              <a:rPr lang="it-IT" sz="2400" spc="-1" strike="noStrike">
                <a:solidFill>
                  <a:srgbClr val="000000"/>
                </a:solidFill>
                <a:uFill>
                  <a:solidFill>
                    <a:srgbClr val="ffffff"/>
                  </a:solidFill>
                </a:uFill>
                <a:latin typeface="Tahoma"/>
                <a:ea typeface="Tahoma"/>
              </a:rPr>
              <a:t> </a:t>
            </a:r>
            <a:r>
              <a:rPr b="1" i="1" lang="it-IT" sz="2400" spc="-1" strike="noStrike" u="sng">
                <a:solidFill>
                  <a:srgbClr val="000000"/>
                </a:solidFill>
                <a:uFill>
                  <a:solidFill>
                    <a:srgbClr val="ffffff"/>
                  </a:solidFill>
                </a:uFill>
                <a:latin typeface="Tahoma"/>
                <a:ea typeface="Tahoma"/>
              </a:rPr>
              <a:t>Il ricorso a questa procedura è limitato al triennio successivo alla stipulazione del contratto dell'appalto iniziale.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79" dur="indefinite" restart="never" nodeType="tmRoot">
          <p:childTnLst>
            <p:seq>
              <p:cTn id="80" nodeType="mainSeq"/>
              <p:prevCondLst>
                <p:cond delay="0" evt="onPrev">
                  <p:tgtEl>
                    <p:sldTgt/>
                  </p:tgtEl>
                </p:cond>
              </p:prevCondLst>
              <p:nextCondLst>
                <p:cond delay="0" evt="onNext">
                  <p:tgtEl>
                    <p:sldTgt/>
                  </p:tgtEl>
                </p:cond>
              </p:nextCondLst>
            </p:seq>
          </p:childTnLst>
        </p:cTn>
      </p:par>
    </p:tnLst>
  </p:timing>
</p:sld>
</file>

<file path=ppt/slides/slide4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Artt. 66-67 Consultazioni preliminari </a:t>
            </a:r>
            <a:endParaRPr lang="it-IT" sz="1800" spc="-1" strike="noStrike">
              <a:solidFill>
                <a:srgbClr val="000000"/>
              </a:solidFill>
              <a:uFill>
                <a:solidFill>
                  <a:srgbClr val="ffffff"/>
                </a:solidFill>
              </a:uFill>
              <a:latin typeface="Arial"/>
            </a:endParaRPr>
          </a:p>
        </p:txBody>
      </p:sp>
      <p:sp>
        <p:nvSpPr>
          <p:cNvPr id="16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Tahoma"/>
              </a:rPr>
              <a:t>Prima dell'avvio di una procedura di appalto, le amministrazioni aggiudicatrici possono svolgere consultazioni di mercato per la preparazione dell'appalto e per lo svolgimento della relativa procedura e per informare gli operatori economici degli appalti da essi programmati e dei requisiti relativi a questi ultimi.</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Tahoma"/>
              </a:rPr>
              <a:t>Qualora la stazione appaltante abbia ricevuto informazioni da un soggetto che poi parteciperà al bando deve farlo presente agli altri offerenti. Se non è possibile garantire la parità di trattamento, ammettendo alla selezione il predetto, bisogna escluderlo dalla procedura.</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81" dur="indefinite" restart="never" nodeType="tmRoot">
          <p:childTnLst>
            <p:seq>
              <p:cTn id="82" nodeType="mainSeq"/>
              <p:prevCondLst>
                <p:cond delay="0" evt="onPrev">
                  <p:tgtEl>
                    <p:sldTgt/>
                  </p:tgtEl>
                </p:cond>
              </p:prevCondLst>
              <p:nextCondLst>
                <p:cond delay="0" evt="onNext">
                  <p:tgtEl>
                    <p:sldTgt/>
                  </p:tgtEl>
                </p:cond>
              </p:nextCondLst>
            </p:seq>
          </p:childTnLst>
        </p:cTn>
      </p:par>
    </p:tnLst>
  </p:timing>
</p:sld>
</file>

<file path=ppt/slides/slide4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71 bandi di gara </a:t>
            </a:r>
            <a:endParaRPr lang="it-IT" sz="1800" spc="-1" strike="noStrike">
              <a:solidFill>
                <a:srgbClr val="000000"/>
              </a:solidFill>
              <a:uFill>
                <a:solidFill>
                  <a:srgbClr val="ffffff"/>
                </a:solidFill>
              </a:uFill>
              <a:latin typeface="Arial"/>
            </a:endParaRPr>
          </a:p>
        </p:txBody>
      </p:sp>
      <p:sp>
        <p:nvSpPr>
          <p:cNvPr id="16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Fatto salvo quanto previsto dagli </a:t>
            </a:r>
            <a:r>
              <a:rPr lang="it-IT" sz="2400" spc="-1" strike="noStrike" u="sng">
                <a:solidFill>
                  <a:srgbClr val="0000ff"/>
                </a:solidFill>
                <a:uFill>
                  <a:solidFill>
                    <a:srgbClr val="ffffff"/>
                  </a:solidFill>
                </a:uFill>
                <a:latin typeface="Arial"/>
                <a:ea typeface="Tahoma"/>
                <a:hlinkClick r:id="rId1"/>
              </a:rPr>
              <a:t>articoli 59, comma 5</a:t>
            </a:r>
            <a:r>
              <a:rPr lang="it-IT" sz="2400" spc="-1" strike="noStrike">
                <a:solidFill>
                  <a:srgbClr val="000000"/>
                </a:solidFill>
                <a:uFill>
                  <a:solidFill>
                    <a:srgbClr val="ffffff"/>
                  </a:solidFill>
                </a:uFill>
                <a:latin typeface="Tahoma"/>
                <a:ea typeface="Tahoma"/>
              </a:rPr>
              <a:t>, secondo periodo, e </a:t>
            </a:r>
            <a:r>
              <a:rPr lang="it-IT" sz="2400" spc="-1" strike="noStrike" u="sng">
                <a:solidFill>
                  <a:srgbClr val="0000ff"/>
                </a:solidFill>
                <a:uFill>
                  <a:solidFill>
                    <a:srgbClr val="ffffff"/>
                  </a:solidFill>
                </a:uFill>
                <a:latin typeface="Arial"/>
                <a:ea typeface="Tahoma"/>
                <a:hlinkClick r:id="rId2"/>
              </a:rPr>
              <a:t>63</a:t>
            </a:r>
            <a:r>
              <a:rPr lang="it-IT" sz="2400" spc="-1" strike="noStrike">
                <a:solidFill>
                  <a:srgbClr val="000000"/>
                </a:solidFill>
                <a:uFill>
                  <a:solidFill>
                    <a:srgbClr val="ffffff"/>
                  </a:solidFill>
                </a:uFill>
                <a:latin typeface="Tahoma"/>
                <a:ea typeface="Tahoma"/>
              </a:rPr>
              <a:t>, tutte le procedure di scelta del contraente sono indette mediante bandi di gara. Al fine di agevolare l'attività delle stazioni appaltanti omogeneizzandone le condotte, successivamente alla adozione da parte dell'ANAC di bandi tipo, i bandi di gara sono redatti in conformità agli stessi. Essi contengono le informazioni di cui all'</a:t>
            </a:r>
            <a:r>
              <a:rPr lang="it-IT" sz="2400" spc="-1" strike="noStrike" u="sng">
                <a:solidFill>
                  <a:srgbClr val="0000ff"/>
                </a:solidFill>
                <a:uFill>
                  <a:solidFill>
                    <a:srgbClr val="ffffff"/>
                  </a:solidFill>
                </a:uFill>
                <a:latin typeface="Arial"/>
                <a:ea typeface="Tahoma"/>
                <a:hlinkClick r:id="rId3"/>
              </a:rPr>
              <a:t>allegato XIV, Parte I, lettera C</a:t>
            </a:r>
            <a:r>
              <a:rPr lang="it-IT" sz="2400" spc="-1" strike="noStrike">
                <a:solidFill>
                  <a:srgbClr val="000000"/>
                </a:solidFill>
                <a:uFill>
                  <a:solidFill>
                    <a:srgbClr val="ffffff"/>
                  </a:solidFill>
                </a:uFill>
                <a:latin typeface="Tahoma"/>
                <a:ea typeface="Tahoma"/>
              </a:rPr>
              <a:t>, e sono pubblicati conformemente all'</a:t>
            </a:r>
            <a:r>
              <a:rPr lang="it-IT" sz="2400" spc="-1" strike="noStrike" u="sng">
                <a:solidFill>
                  <a:srgbClr val="0000ff"/>
                </a:solidFill>
                <a:uFill>
                  <a:solidFill>
                    <a:srgbClr val="ffffff"/>
                  </a:solidFill>
                </a:uFill>
                <a:latin typeface="Arial"/>
                <a:ea typeface="Tahoma"/>
                <a:hlinkClick r:id="rId4"/>
              </a:rPr>
              <a:t>articolo 72</a:t>
            </a:r>
            <a:r>
              <a:rPr lang="it-IT" sz="2400" spc="-1" strike="noStrike">
                <a:solidFill>
                  <a:srgbClr val="000000"/>
                </a:solidFill>
                <a:uFill>
                  <a:solidFill>
                    <a:srgbClr val="ffffff"/>
                  </a:solidFill>
                </a:uFill>
                <a:latin typeface="Tahoma"/>
                <a:ea typeface="Tahoma"/>
              </a:rPr>
              <a:t>. Contengono altresì i criteri ambientali minimi di cui all'</a:t>
            </a:r>
            <a:r>
              <a:rPr lang="it-IT" sz="2400" spc="-1" strike="noStrike" u="sng">
                <a:solidFill>
                  <a:srgbClr val="0000ff"/>
                </a:solidFill>
                <a:uFill>
                  <a:solidFill>
                    <a:srgbClr val="ffffff"/>
                  </a:solidFill>
                </a:uFill>
                <a:latin typeface="Arial"/>
                <a:ea typeface="Tahoma"/>
                <a:hlinkClick r:id="rId5"/>
              </a:rPr>
              <a:t>articolo 34</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b="1" lang="it-IT" sz="2400" spc="-1" strike="noStrike" u="sng">
                <a:solidFill>
                  <a:srgbClr val="000000"/>
                </a:solidFill>
                <a:uFill>
                  <a:solidFill>
                    <a:srgbClr val="ffffff"/>
                  </a:solidFill>
                </a:uFill>
                <a:latin typeface="Tahoma"/>
                <a:ea typeface="Tahoma"/>
              </a:rPr>
              <a:t>Le stazioni appaltanti nella delibera a contrarre motivano espressamente in ordine alle deroghe al bando-tipo.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83" dur="indefinite" restart="never" nodeType="tmRoot">
          <p:childTnLst>
            <p:seq>
              <p:cTn id="84" nodeType="mainSeq"/>
              <p:prevCondLst>
                <p:cond delay="0" evt="onPrev">
                  <p:tgtEl>
                    <p:sldTgt/>
                  </p:tgtEl>
                </p:cond>
              </p:prevCondLst>
              <p:nextCondLst>
                <p:cond delay="0" evt="onNext">
                  <p:tgtEl>
                    <p:sldTgt/>
                  </p:tgtEl>
                </p:cond>
              </p:nextCondLst>
            </p:seq>
          </p:childTnLst>
        </p:cTn>
      </p:par>
    </p:tnLst>
  </p:timing>
</p:sld>
</file>

<file path=ppt/slides/slide4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72 e 73 Pubblicazioni </a:t>
            </a:r>
            <a:endParaRPr lang="it-IT" sz="1800" spc="-1" strike="noStrike">
              <a:solidFill>
                <a:srgbClr val="000000"/>
              </a:solidFill>
              <a:uFill>
                <a:solidFill>
                  <a:srgbClr val="ffffff"/>
                </a:solidFill>
              </a:uFill>
              <a:latin typeface="Arial"/>
            </a:endParaRPr>
          </a:p>
        </p:txBody>
      </p:sp>
      <p:sp>
        <p:nvSpPr>
          <p:cNvPr id="166"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Gli avvisi e i bandi di cui agli </a:t>
            </a:r>
            <a:r>
              <a:rPr lang="it-IT" sz="2400" spc="-1" strike="noStrike" u="sng">
                <a:solidFill>
                  <a:srgbClr val="0000ff"/>
                </a:solidFill>
                <a:uFill>
                  <a:solidFill>
                    <a:srgbClr val="ffffff"/>
                  </a:solidFill>
                </a:uFill>
                <a:latin typeface="Tahoma"/>
                <a:ea typeface="Tahoma"/>
                <a:hlinkClick r:id="rId1"/>
              </a:rPr>
              <a:t>articoli 70, 71</a:t>
            </a:r>
            <a:r>
              <a:rPr lang="it-IT" sz="2400" spc="-1" strike="noStrike">
                <a:solidFill>
                  <a:srgbClr val="000000"/>
                </a:solidFill>
                <a:uFill>
                  <a:solidFill>
                    <a:srgbClr val="ffffff"/>
                  </a:solidFill>
                </a:uFill>
                <a:latin typeface="Tahoma"/>
                <a:ea typeface="Tahoma"/>
              </a:rPr>
              <a:t> e </a:t>
            </a:r>
            <a:r>
              <a:rPr lang="it-IT" sz="2400" spc="-1" strike="noStrike" u="sng">
                <a:solidFill>
                  <a:srgbClr val="0000ff"/>
                </a:solidFill>
                <a:uFill>
                  <a:solidFill>
                    <a:srgbClr val="ffffff"/>
                  </a:solidFill>
                </a:uFill>
                <a:latin typeface="Tahoma"/>
                <a:ea typeface="Tahoma"/>
                <a:hlinkClick r:id="rId2"/>
              </a:rPr>
              <a:t>98</a:t>
            </a:r>
            <a:r>
              <a:rPr lang="it-IT" sz="2400" spc="-1" strike="noStrike">
                <a:solidFill>
                  <a:srgbClr val="000000"/>
                </a:solidFill>
                <a:uFill>
                  <a:solidFill>
                    <a:srgbClr val="ffffff"/>
                  </a:solidFill>
                </a:uFill>
                <a:latin typeface="Tahoma"/>
                <a:ea typeface="Tahoma"/>
              </a:rPr>
              <a:t>, contenenti le informazioni indicate nell'</a:t>
            </a:r>
            <a:r>
              <a:rPr lang="it-IT" sz="2400" spc="-1" strike="noStrike" u="sng">
                <a:solidFill>
                  <a:srgbClr val="0000ff"/>
                </a:solidFill>
                <a:uFill>
                  <a:solidFill>
                    <a:srgbClr val="ffffff"/>
                  </a:solidFill>
                </a:uFill>
                <a:latin typeface="Tahoma"/>
                <a:ea typeface="Tahoma"/>
                <a:hlinkClick r:id="rId3"/>
              </a:rPr>
              <a:t>allegato XII</a:t>
            </a:r>
            <a:r>
              <a:rPr lang="it-IT" sz="2400" spc="-1" strike="noStrike">
                <a:solidFill>
                  <a:srgbClr val="000000"/>
                </a:solidFill>
                <a:uFill>
                  <a:solidFill>
                    <a:srgbClr val="ffffff"/>
                  </a:solidFill>
                </a:uFill>
                <a:latin typeface="Tahoma"/>
                <a:ea typeface="Tahoma"/>
              </a:rPr>
              <a:t>, nel formato di modelli di formulari, compresi i modelli di formulari per le rettifiche, sono redatti e trasmessi all'Ufficio delle pubblicazioni dell'Unione europea per via elettronica e pubblicati conformemente all'</a:t>
            </a:r>
            <a:r>
              <a:rPr lang="it-IT" sz="2400" spc="-1" strike="noStrike" u="sng">
                <a:solidFill>
                  <a:srgbClr val="0000ff"/>
                </a:solidFill>
                <a:uFill>
                  <a:solidFill>
                    <a:srgbClr val="ffffff"/>
                  </a:solidFill>
                </a:uFill>
                <a:latin typeface="Tahoma"/>
                <a:ea typeface="Tahoma"/>
                <a:hlinkClick r:id="rId4"/>
              </a:rPr>
              <a:t>allegato V</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Gli avvisi e i bandi di cui al comma 1 sono pubblicati entro cinque giorni dalla loro trasmissione, salve le disposizioni sulla loro pubblicazione da parte dell'Ufficio delle pubblicazioni dell'Unione europea.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La stazione appaltante riceve conferma della pubblicazione.</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85" dur="indefinite" restart="never" nodeType="tmRoot">
          <p:childTnLst>
            <p:seq>
              <p:cTn id="86" nodeType="mainSeq"/>
              <p:prevCondLst>
                <p:cond delay="0" evt="onPrev">
                  <p:tgtEl>
                    <p:sldTgt/>
                  </p:tgtEl>
                </p:cond>
              </p:prevCondLst>
              <p:nextCondLst>
                <p:cond delay="0" evt="onNext">
                  <p:tgtEl>
                    <p:sldTgt/>
                  </p:tgtEl>
                </p:cond>
              </p:nextCondLst>
            </p:seq>
          </p:childTnLst>
        </p:cTn>
      </p:par>
    </p:tnLst>
  </p:timing>
</p:sld>
</file>

<file path=ppt/slides/slide4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72 e 73 Pubblicazioni </a:t>
            </a:r>
            <a:endParaRPr lang="it-IT" sz="1800" spc="-1" strike="noStrike">
              <a:solidFill>
                <a:srgbClr val="000000"/>
              </a:solidFill>
              <a:uFill>
                <a:solidFill>
                  <a:srgbClr val="ffffff"/>
                </a:solidFill>
              </a:uFill>
              <a:latin typeface="Arial"/>
            </a:endParaRPr>
          </a:p>
        </p:txBody>
      </p:sp>
      <p:sp>
        <p:nvSpPr>
          <p:cNvPr id="16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Gli avvisi e i bandi di cui agli </a:t>
            </a:r>
            <a:r>
              <a:rPr lang="it-IT" sz="2400" spc="-1" strike="noStrike" u="sng">
                <a:solidFill>
                  <a:srgbClr val="0000ff"/>
                </a:solidFill>
                <a:uFill>
                  <a:solidFill>
                    <a:srgbClr val="ffffff"/>
                  </a:solidFill>
                </a:uFill>
                <a:latin typeface="Tahoma"/>
                <a:ea typeface="Tahoma"/>
                <a:hlinkClick r:id="rId1"/>
              </a:rPr>
              <a:t>articoli 70, 71</a:t>
            </a:r>
            <a:r>
              <a:rPr lang="it-IT" sz="2400" spc="-1" strike="noStrike">
                <a:solidFill>
                  <a:srgbClr val="000000"/>
                </a:solidFill>
                <a:uFill>
                  <a:solidFill>
                    <a:srgbClr val="ffffff"/>
                  </a:solidFill>
                </a:uFill>
                <a:latin typeface="Tahoma"/>
                <a:ea typeface="Tahoma"/>
              </a:rPr>
              <a:t> e </a:t>
            </a:r>
            <a:r>
              <a:rPr lang="it-IT" sz="2400" spc="-1" strike="noStrike" u="sng">
                <a:solidFill>
                  <a:srgbClr val="0000ff"/>
                </a:solidFill>
                <a:uFill>
                  <a:solidFill>
                    <a:srgbClr val="ffffff"/>
                  </a:solidFill>
                </a:uFill>
                <a:latin typeface="Tahoma"/>
                <a:ea typeface="Tahoma"/>
                <a:hlinkClick r:id="rId2"/>
              </a:rPr>
              <a:t>98</a:t>
            </a:r>
            <a:r>
              <a:rPr lang="it-IT" sz="2400" spc="-1" strike="noStrike">
                <a:solidFill>
                  <a:srgbClr val="000000"/>
                </a:solidFill>
                <a:uFill>
                  <a:solidFill>
                    <a:srgbClr val="ffffff"/>
                  </a:solidFill>
                </a:uFill>
                <a:latin typeface="Tahoma"/>
                <a:ea typeface="Tahoma"/>
              </a:rPr>
              <a:t> non sono pubblicati in ambito nazionale prima della pubblicazione a norma dell'</a:t>
            </a:r>
            <a:r>
              <a:rPr lang="it-IT" sz="2400" spc="-1" strike="noStrike" u="sng">
                <a:solidFill>
                  <a:srgbClr val="0000ff"/>
                </a:solidFill>
                <a:uFill>
                  <a:solidFill>
                    <a:srgbClr val="ffffff"/>
                  </a:solidFill>
                </a:uFill>
                <a:latin typeface="Tahoma"/>
                <a:ea typeface="Tahoma"/>
                <a:hlinkClick r:id="rId3"/>
              </a:rPr>
              <a:t>articolo 72</a:t>
            </a:r>
            <a:r>
              <a:rPr lang="it-IT" sz="2400" spc="-1" strike="noStrike">
                <a:solidFill>
                  <a:srgbClr val="000000"/>
                </a:solidFill>
                <a:uFill>
                  <a:solidFill>
                    <a:srgbClr val="ffffff"/>
                  </a:solidFill>
                </a:uFill>
                <a:latin typeface="Tahoma"/>
                <a:ea typeface="Tahoma"/>
              </a:rPr>
              <a:t>. Tuttavia la pubblicazione può comunque avere luogo a livello nazionale qualora la stessa non sia stata notificata alle amministrazioni aggiudicatrici entro quarantotto ore dalla conferma della ricezione dell'avviso conformemente all'</a:t>
            </a:r>
            <a:r>
              <a:rPr lang="it-IT" sz="2400" spc="-1" strike="noStrike" u="sng">
                <a:solidFill>
                  <a:srgbClr val="0000ff"/>
                </a:solidFill>
                <a:uFill>
                  <a:solidFill>
                    <a:srgbClr val="ffffff"/>
                  </a:solidFill>
                </a:uFill>
                <a:latin typeface="Tahoma"/>
                <a:ea typeface="Tahoma"/>
                <a:hlinkClick r:id="rId4"/>
              </a:rPr>
              <a:t>articolo 72</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Gli avvisi e i bandi pubblicati a livello nazionale non contengono informazioni diverse da quelle contenute negli avvisi o bandi trasmessi all'Ufficio delle pubblicazioni dell'Unione europea o pubblicate sul profilo di committente, ma menzionano la data della trasmissione dell'avviso o bando all'Ufficio delle pubblicazioni dell'Unione europea o della pubblicazione sul profilo di committente.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87" dur="indefinite" restart="never" nodeType="tmRoot">
          <p:childTnLst>
            <p:seq>
              <p:cTn id="88" nodeType="mainSeq"/>
              <p:prevCondLst>
                <p:cond delay="0" evt="onPrev">
                  <p:tgtEl>
                    <p:sldTgt/>
                  </p:tgtEl>
                </p:cond>
              </p:prevCondLst>
              <p:nextCondLst>
                <p:cond delay="0" evt="onNext">
                  <p:tgtEl>
                    <p:sldTgt/>
                  </p:tgtEl>
                </p:cond>
              </p:nextCondLst>
            </p:seq>
          </p:childTnLst>
        </p:cTn>
      </p:par>
    </p:tnLst>
  </p:timing>
</p:sld>
</file>

<file path=ppt/slides/slide4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72 e 73 Pubblicazioni </a:t>
            </a:r>
            <a:endParaRPr lang="it-IT" sz="1800" spc="-1" strike="noStrike">
              <a:solidFill>
                <a:srgbClr val="000000"/>
              </a:solidFill>
              <a:uFill>
                <a:solidFill>
                  <a:srgbClr val="ffffff"/>
                </a:solidFill>
              </a:uFill>
              <a:latin typeface="Arial"/>
            </a:endParaRPr>
          </a:p>
        </p:txBody>
      </p:sp>
      <p:sp>
        <p:nvSpPr>
          <p:cNvPr id="17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Gli avvisi e i bandi di cui agli </a:t>
            </a:r>
            <a:r>
              <a:rPr lang="it-IT" sz="2400" spc="-1" strike="noStrike" u="sng">
                <a:solidFill>
                  <a:srgbClr val="0000ff"/>
                </a:solidFill>
                <a:uFill>
                  <a:solidFill>
                    <a:srgbClr val="ffffff"/>
                  </a:solidFill>
                </a:uFill>
                <a:latin typeface="Tahoma"/>
                <a:ea typeface="Tahoma"/>
                <a:hlinkClick r:id="rId1"/>
              </a:rPr>
              <a:t>articoli 70, 71</a:t>
            </a:r>
            <a:r>
              <a:rPr lang="it-IT" sz="2400" spc="-1" strike="noStrike">
                <a:solidFill>
                  <a:srgbClr val="000000"/>
                </a:solidFill>
                <a:uFill>
                  <a:solidFill>
                    <a:srgbClr val="ffffff"/>
                  </a:solidFill>
                </a:uFill>
                <a:latin typeface="Tahoma"/>
                <a:ea typeface="Tahoma"/>
              </a:rPr>
              <a:t> e </a:t>
            </a:r>
            <a:r>
              <a:rPr lang="it-IT" sz="2400" spc="-1" strike="noStrike" u="sng">
                <a:solidFill>
                  <a:srgbClr val="0000ff"/>
                </a:solidFill>
                <a:uFill>
                  <a:solidFill>
                    <a:srgbClr val="ffffff"/>
                  </a:solidFill>
                </a:uFill>
                <a:latin typeface="Tahoma"/>
                <a:ea typeface="Tahoma"/>
                <a:hlinkClick r:id="rId2"/>
              </a:rPr>
              <a:t>98</a:t>
            </a:r>
            <a:r>
              <a:rPr lang="it-IT" sz="2400" spc="-1" strike="noStrike">
                <a:solidFill>
                  <a:srgbClr val="000000"/>
                </a:solidFill>
                <a:uFill>
                  <a:solidFill>
                    <a:srgbClr val="ffffff"/>
                  </a:solidFill>
                </a:uFill>
                <a:latin typeface="Tahoma"/>
                <a:ea typeface="Tahoma"/>
              </a:rPr>
              <a:t> non sono pubblicati in ambito nazionale prima della pubblicazione a norma dell'</a:t>
            </a:r>
            <a:r>
              <a:rPr lang="it-IT" sz="2400" spc="-1" strike="noStrike" u="sng">
                <a:solidFill>
                  <a:srgbClr val="0000ff"/>
                </a:solidFill>
                <a:uFill>
                  <a:solidFill>
                    <a:srgbClr val="ffffff"/>
                  </a:solidFill>
                </a:uFill>
                <a:latin typeface="Tahoma"/>
                <a:ea typeface="Tahoma"/>
                <a:hlinkClick r:id="rId3"/>
              </a:rPr>
              <a:t>articolo 72</a:t>
            </a:r>
            <a:r>
              <a:rPr lang="it-IT" sz="2400" spc="-1" strike="noStrike">
                <a:solidFill>
                  <a:srgbClr val="000000"/>
                </a:solidFill>
                <a:uFill>
                  <a:solidFill>
                    <a:srgbClr val="ffffff"/>
                  </a:solidFill>
                </a:uFill>
                <a:latin typeface="Tahoma"/>
                <a:ea typeface="Tahoma"/>
              </a:rPr>
              <a:t>. Tuttavia la pubblicazione può comunque avere luogo a livello nazionale qualora la stessa non sia stata notificata alle amministrazioni aggiudicatrici entro quarantotto ore dalla conferma della ricezione dell'avviso conformemente all'</a:t>
            </a:r>
            <a:r>
              <a:rPr lang="it-IT" sz="2400" spc="-1" strike="noStrike" u="sng">
                <a:solidFill>
                  <a:srgbClr val="0000ff"/>
                </a:solidFill>
                <a:uFill>
                  <a:solidFill>
                    <a:srgbClr val="ffffff"/>
                  </a:solidFill>
                </a:uFill>
                <a:latin typeface="Tahoma"/>
                <a:ea typeface="Tahoma"/>
                <a:hlinkClick r:id="rId4"/>
              </a:rPr>
              <a:t>articolo 72</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Gli avvisi e i bandi pubblicati a livello nazionale non contengono informazioni diverse da quelle contenute negli avvisi o bandi trasmessi all'Ufficio delle pubblicazioni dell'Unione europea o pubblicate sul profilo di committente, ma menzionano la data della trasmissione dell'avviso o bando all'Ufficio delle pubblicazioni dell'Unione europea o della pubblicazione sul profilo di committente.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89" dur="indefinite" restart="never" nodeType="tmRoot">
          <p:childTnLst>
            <p:seq>
              <p:cTn id="90" nodeType="mainSeq"/>
              <p:prevCondLst>
                <p:cond delay="0" evt="onPrev">
                  <p:tgtEl>
                    <p:sldTgt/>
                  </p:tgtEl>
                </p:cond>
              </p:prevCondLst>
              <p:nextCondLst>
                <p:cond delay="0" evt="onNext">
                  <p:tgtEl>
                    <p:sldTgt/>
                  </p:tgtEl>
                </p:cond>
              </p:nextCondLst>
            </p:seq>
          </p:childTnLst>
        </p:cTn>
      </p:par>
    </p:tnLst>
  </p:timing>
</p:sld>
</file>

<file path=ppt/slides/slide4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72 e 73 Pubblicazioni </a:t>
            </a:r>
            <a:endParaRPr lang="it-IT" sz="1800" spc="-1" strike="noStrike">
              <a:solidFill>
                <a:srgbClr val="000000"/>
              </a:solidFill>
              <a:uFill>
                <a:solidFill>
                  <a:srgbClr val="ffffff"/>
                </a:solidFill>
              </a:uFill>
              <a:latin typeface="Arial"/>
            </a:endParaRPr>
          </a:p>
        </p:txBody>
      </p:sp>
      <p:sp>
        <p:nvSpPr>
          <p:cNvPr id="17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Fermo restando quanto previsto all'</a:t>
            </a:r>
            <a:r>
              <a:rPr lang="it-IT" sz="2400" spc="-1" strike="noStrike" u="sng">
                <a:solidFill>
                  <a:srgbClr val="0000ff"/>
                </a:solidFill>
                <a:uFill>
                  <a:solidFill>
                    <a:srgbClr val="ffffff"/>
                  </a:solidFill>
                </a:uFill>
                <a:latin typeface="Tahoma"/>
                <a:ea typeface="Tahoma"/>
                <a:hlinkClick r:id="rId1"/>
              </a:rPr>
              <a:t>articolo 72</a:t>
            </a:r>
            <a:r>
              <a:rPr lang="it-IT" sz="2400" spc="-1" strike="noStrike">
                <a:solidFill>
                  <a:srgbClr val="000000"/>
                </a:solidFill>
                <a:uFill>
                  <a:solidFill>
                    <a:srgbClr val="ffffff"/>
                  </a:solidFill>
                </a:uFill>
                <a:latin typeface="Tahoma"/>
                <a:ea typeface="Tahoma"/>
              </a:rPr>
              <a:t>, gli avvisi e i bandi sono, altresì, pubblicati senza oneri sul profilo del committente della stazione appaltante e sulla piattaforma digitale dei bandi di gara presso l'ANAC, in cooperazione applicativa con i sistemi informatizzati delle regioni e le piattaforme regionali di e-procurement.</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Con successivo decreto verranno definitive ulteriori modalità relative alle pubblicazioni.</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Fino alla data indicata nel decreto di cui al presente comma, si applica l'</a:t>
            </a:r>
            <a:r>
              <a:rPr lang="it-IT" sz="2400" spc="-1" strike="noStrike" u="sng">
                <a:solidFill>
                  <a:srgbClr val="0000ff"/>
                </a:solidFill>
                <a:uFill>
                  <a:solidFill>
                    <a:srgbClr val="ffffff"/>
                  </a:solidFill>
                </a:uFill>
                <a:latin typeface="Tahoma"/>
                <a:ea typeface="Tahoma"/>
                <a:hlinkClick r:id="rId2"/>
              </a:rPr>
              <a:t>articolo 216, comma 11</a:t>
            </a:r>
            <a:r>
              <a:rPr lang="it-IT" sz="2400" spc="-1" strike="noStrike">
                <a:solidFill>
                  <a:srgbClr val="000000"/>
                </a:solidFill>
                <a:uFill>
                  <a:solidFill>
                    <a:srgbClr val="ffffff"/>
                  </a:solidFill>
                </a:uFill>
                <a:latin typeface="Tahoma"/>
                <a:ea typeface="Tahoma"/>
              </a:rPr>
              <a:t>. (Pubblicazione anche sulla G.U.)</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Gli effetti giuridici che l'ordinamento connette alla pubblicità in ambito nazionale decorrono dalla data di pubblicazione sulla piattaforma digitale dei bandi di gara presso l'ANAC.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91" dur="indefinite" restart="never" nodeType="tmRoot">
          <p:childTnLst>
            <p:seq>
              <p:cTn id="92" nodeType="mainSeq"/>
              <p:prevCondLst>
                <p:cond delay="0" evt="onPrev">
                  <p:tgtEl>
                    <p:sldTgt/>
                  </p:tgtEl>
                </p:cond>
              </p:prevCondLst>
              <p:nextCondLst>
                <p:cond delay="0" evt="onNext">
                  <p:tgtEl>
                    <p:sldTgt/>
                  </p:tgtEl>
                </p:cond>
              </p:nextCondLst>
            </p:seq>
          </p:childTnLst>
        </p:cTn>
      </p:par>
    </p:tnLst>
  </p:timing>
</p:sld>
</file>

<file path=ppt/slides/slide4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3" name="CustomShape 1"/>
          <p:cNvSpPr/>
          <p:nvPr/>
        </p:nvSpPr>
        <p:spPr>
          <a:xfrm>
            <a:off x="502920" y="301320"/>
            <a:ext cx="9066600" cy="125892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76 Informazioni ai candidati/offerenti </a:t>
            </a:r>
            <a:endParaRPr lang="it-IT" sz="1800" spc="-1" strike="noStrike">
              <a:solidFill>
                <a:srgbClr val="000000"/>
              </a:solidFill>
              <a:uFill>
                <a:solidFill>
                  <a:srgbClr val="ffffff"/>
                </a:solidFill>
              </a:uFill>
              <a:latin typeface="Arial"/>
            </a:endParaRPr>
          </a:p>
        </p:txBody>
      </p:sp>
      <p:sp>
        <p:nvSpPr>
          <p:cNvPr id="17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Le stazioni appaltanti, nel rispetto delle specifiche modalità di pubblicazione stabilite dal presente codice, informano tempestivamente ciascun candidato e ciascun offerente delle decisioni adottate riguardo alla conclusione di un accordo quadro, all'aggiudicazione di un appalto o all'ammissione ad un sistema dinamico di acquisizione, ivi compresi i motivi dell'eventuale decisione di non concludere un accordo quadro o di non aggiudicare un appalto per il quale è stata indetta una gara o di riavviare la procedura o di non attuare un sistema dinamico di acquisizione.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93" dur="indefinite" restart="never" nodeType="tmRoot">
          <p:childTnLst>
            <p:seq>
              <p:cTn id="94" nodeType="mainSeq"/>
              <p:prevCondLst>
                <p:cond delay="0" evt="onPrev">
                  <p:tgtEl>
                    <p:sldTgt/>
                  </p:tgtEl>
                </p:cond>
              </p:prevCondLst>
              <p:nextCondLst>
                <p:cond delay="0" evt="onNext">
                  <p:tgtEl>
                    <p:sldTgt/>
                  </p:tgtEl>
                </p:cond>
              </p:nextCondLst>
            </p:seq>
          </p:childTnLst>
        </p:cTn>
      </p:par>
    </p:tnLst>
  </p:timing>
</p:sld>
</file>

<file path=ppt/slides/slide4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5" name="CustomShape 1"/>
          <p:cNvSpPr/>
          <p:nvPr/>
        </p:nvSpPr>
        <p:spPr>
          <a:xfrm>
            <a:off x="502920" y="301320"/>
            <a:ext cx="9066600" cy="125892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76 Informazioni ai candidati/offerenti </a:t>
            </a:r>
            <a:endParaRPr lang="it-IT" sz="1800" spc="-1" strike="noStrike">
              <a:solidFill>
                <a:srgbClr val="000000"/>
              </a:solidFill>
              <a:uFill>
                <a:solidFill>
                  <a:srgbClr val="ffffff"/>
                </a:solidFill>
              </a:uFill>
              <a:latin typeface="Arial"/>
            </a:endParaRPr>
          </a:p>
        </p:txBody>
      </p:sp>
      <p:sp>
        <p:nvSpPr>
          <p:cNvPr id="176"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Su richiesta scritta dell'offerente interessato, l'amministrazione aggiudicatrice comunica immediatamente e </a:t>
            </a:r>
            <a:r>
              <a:rPr b="1" lang="it-IT" sz="2400" spc="-1" strike="noStrike" u="sng">
                <a:solidFill>
                  <a:srgbClr val="000000"/>
                </a:solidFill>
                <a:uFill>
                  <a:solidFill>
                    <a:srgbClr val="ffffff"/>
                  </a:solidFill>
                </a:uFill>
                <a:latin typeface="Tahoma"/>
                <a:ea typeface="Tahoma"/>
              </a:rPr>
              <a:t>comunque entro quindici giorni dalla ricezione della richiesta</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a) ad ogni offerente escluso, i motivi del rigetto della sua offerta;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b) ad ogni offerente che abbia presentato un'offerta ammessa in gara e valutata, le caratteristiche e i vantaggi dell'offerta selezionata e il nome dell'offerente cui è stato aggiudicato l'appalto o delle parti dell'accordo quadro;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c) ad ogni offerente che abbia presentato un'offerta ammessa in gara e valutata, lo svolgimento e l'andamento delle negoziazioni e del dialogo con gli offerenti.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95" dur="indefinite" restart="never" nodeType="tmRoot">
          <p:childTnLst>
            <p:seq>
              <p:cTn id="96" nodeType="mainSeq"/>
              <p:prevCondLst>
                <p:cond delay="0" evt="onPrev">
                  <p:tgtEl>
                    <p:sldTgt/>
                  </p:tgtEl>
                </p:cond>
              </p:prevCondLst>
              <p:nextCondLst>
                <p:cond delay="0" evt="onNext">
                  <p:tgtEl>
                    <p:sldTgt/>
                  </p:tgtEl>
                </p:cond>
              </p:nextCondLst>
            </p:seq>
          </p:childTnLst>
        </p:cTn>
      </p:par>
    </p:tnLst>
  </p:timing>
</p:sld>
</file>

<file path=ppt/slides/slide4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7" name="CustomShape 1"/>
          <p:cNvSpPr/>
          <p:nvPr/>
        </p:nvSpPr>
        <p:spPr>
          <a:xfrm>
            <a:off x="502920" y="301320"/>
            <a:ext cx="9066600" cy="125892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76 Informazioni ai candidati/offerenti </a:t>
            </a:r>
            <a:endParaRPr lang="it-IT" sz="1800" spc="-1" strike="noStrike">
              <a:solidFill>
                <a:srgbClr val="000000"/>
              </a:solidFill>
              <a:uFill>
                <a:solidFill>
                  <a:srgbClr val="ffffff"/>
                </a:solidFill>
              </a:uFill>
              <a:latin typeface="Arial"/>
            </a:endParaRPr>
          </a:p>
        </p:txBody>
      </p:sp>
      <p:sp>
        <p:nvSpPr>
          <p:cNvPr id="17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Fermo quanto previsto nell'</a:t>
            </a:r>
            <a:r>
              <a:rPr lang="it-IT" sz="2400" spc="-1" strike="noStrike" u="sng">
                <a:solidFill>
                  <a:srgbClr val="0000ff"/>
                </a:solidFill>
                <a:uFill>
                  <a:solidFill>
                    <a:srgbClr val="ffffff"/>
                  </a:solidFill>
                </a:uFill>
                <a:latin typeface="Tahoma"/>
                <a:ea typeface="Tahoma"/>
                <a:hlinkClick r:id="rId1"/>
              </a:rPr>
              <a:t>articolo 29, comma 1, secondo e terzo periodo</a:t>
            </a:r>
            <a:r>
              <a:rPr lang="it-IT" sz="2400" spc="-1" strike="noStrike">
                <a:solidFill>
                  <a:srgbClr val="000000"/>
                </a:solidFill>
                <a:uFill>
                  <a:solidFill>
                    <a:srgbClr val="ffffff"/>
                  </a:solidFill>
                </a:uFill>
                <a:latin typeface="Tahoma"/>
                <a:ea typeface="Tahoma"/>
              </a:rPr>
              <a:t>, contestualmente alla pubblicazione ivi prevista </a:t>
            </a:r>
            <a:r>
              <a:rPr b="1" lang="it-IT" sz="2400" spc="-1" strike="noStrike" u="sng">
                <a:solidFill>
                  <a:srgbClr val="000000"/>
                </a:solidFill>
                <a:uFill>
                  <a:solidFill>
                    <a:srgbClr val="ffffff"/>
                  </a:solidFill>
                </a:uFill>
                <a:latin typeface="Tahoma"/>
                <a:ea typeface="Tahoma"/>
              </a:rPr>
              <a:t>è dato avviso ai concorrenti, mediante PEC o strumento analogo negli altri </a:t>
            </a:r>
            <a:r>
              <a:rPr b="1" lang="it-IT" sz="2400" spc="-1" strike="noStrike">
                <a:solidFill>
                  <a:srgbClr val="000000"/>
                </a:solidFill>
                <a:uFill>
                  <a:solidFill>
                    <a:srgbClr val="ffffff"/>
                  </a:solidFill>
                </a:uFill>
                <a:latin typeface="Tahoma"/>
                <a:ea typeface="Tahoma"/>
              </a:rPr>
              <a:t>Stati membri</a:t>
            </a:r>
            <a:r>
              <a:rPr lang="it-IT" sz="2400" spc="-1" strike="noStrike">
                <a:solidFill>
                  <a:srgbClr val="000000"/>
                </a:solidFill>
                <a:uFill>
                  <a:solidFill>
                    <a:srgbClr val="ffffff"/>
                  </a:solidFill>
                </a:uFill>
                <a:latin typeface="Tahoma"/>
                <a:ea typeface="Tahoma"/>
              </a:rPr>
              <a:t>, del provvedimento che determina le esclusioni dalla procedura di affidamento e le ammissioni ad essa all'esito della valutazione dei requisiti soggettivi, economico-finanziari e tecnico-professionali, indicando l'ufficio o il collegamento informatico ad accesso riservato dove sono disponibili i relativi atti.</a:t>
            </a:r>
            <a:r>
              <a:rPr lang="it-IT" sz="1000" spc="-1" strike="noStrike">
                <a:solidFill>
                  <a:srgbClr val="000000"/>
                </a:solidFill>
                <a:uFill>
                  <a:solidFill>
                    <a:srgbClr val="ffffff"/>
                  </a:solidFill>
                </a:uFill>
                <a:latin typeface="Tahoma"/>
                <a:ea typeface="Tahoma"/>
              </a:rPr>
              <a:t> </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97" dur="indefinite" restart="never" nodeType="tmRoot">
          <p:childTnLst>
            <p:seq>
              <p:cTn id="98"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Segue art. 21</a:t>
            </a:r>
            <a:endParaRPr lang="it-IT" sz="1800" spc="-1" strike="noStrike">
              <a:solidFill>
                <a:srgbClr val="000000"/>
              </a:solidFill>
              <a:uFill>
                <a:solidFill>
                  <a:srgbClr val="ffffff"/>
                </a:solidFill>
              </a:uFill>
              <a:latin typeface="Arial"/>
            </a:endParaRPr>
          </a:p>
        </p:txBody>
      </p:sp>
      <p:sp>
        <p:nvSpPr>
          <p:cNvPr id="90" name="CustomShape 2"/>
          <p:cNvSpPr/>
          <p:nvPr/>
        </p:nvSpPr>
        <p:spPr>
          <a:xfrm>
            <a:off x="502920" y="1367640"/>
            <a:ext cx="9066600" cy="5390640"/>
          </a:xfrm>
          <a:prstGeom prst="rect">
            <a:avLst/>
          </a:prstGeom>
          <a:noFill/>
          <a:ln>
            <a:noFill/>
          </a:ln>
        </p:spPr>
        <p:style>
          <a:lnRef idx="0"/>
          <a:fillRef idx="0"/>
          <a:effectRef idx="0"/>
          <a:fontRef idx="minor"/>
        </p:style>
        <p:txBody>
          <a:bodyPr lIns="0" rIns="0" tIns="0" bIns="0"/>
          <a:p>
            <a:pPr algn="just">
              <a:lnSpc>
                <a:spcPct val="100000"/>
              </a:lnSpc>
            </a:pPr>
            <a:r>
              <a:rPr lang="it-IT" sz="1800" spc="-1" strike="noStrike">
                <a:solidFill>
                  <a:srgbClr val="000000"/>
                </a:solidFill>
                <a:uFill>
                  <a:solidFill>
                    <a:srgbClr val="ffffff"/>
                  </a:solidFill>
                </a:uFill>
                <a:latin typeface="Arial"/>
                <a:ea typeface="DejaVu Sans"/>
              </a:rPr>
              <a:t>Il programma biennale degli acquisti di beni e servizi e il programma triennale dei lavori pubblici, nonche' i relativi aggiornamenti annuali sono pubblicati sul profilo del committente, sul sito informatico del Ministero delle infrastrutture e dei trasporti e dell'Osservatorio di cui all'articolo 213, anche tramite i sistemi informatizzati delle regioni e delle provincie autonome di cui all'articolo 29, comma 4. 8. Con decreto del Ministro delle infrastrutture e dei trasporti, di concerto con il Ministro dell'economia e delle finanze, </a:t>
            </a:r>
            <a:r>
              <a:rPr b="1" lang="it-IT" sz="1800" spc="-1" strike="noStrike" u="sng">
                <a:solidFill>
                  <a:srgbClr val="000000"/>
                </a:solidFill>
                <a:uFill>
                  <a:solidFill>
                    <a:srgbClr val="ffffff"/>
                  </a:solidFill>
                </a:uFill>
                <a:latin typeface="Arial"/>
                <a:ea typeface="DejaVu Sans"/>
              </a:rPr>
              <a:t>da adottare entro novanta giorni dalla data di entrata in vigore del presente decreto, previo parere del CIPE, sentita la Conferenza unificata sono definiti:</a:t>
            </a:r>
            <a:r>
              <a:rPr lang="it-IT" sz="1800" spc="-1" strike="noStrike">
                <a:solidFill>
                  <a:srgbClr val="000000"/>
                </a:solidFill>
                <a:uFill>
                  <a:solidFill>
                    <a:srgbClr val="ffffff"/>
                  </a:solidFill>
                </a:uFill>
                <a:latin typeface="Arial"/>
                <a:ea typeface="DejaVu Sans"/>
              </a:rPr>
              <a:t> a) le modalita' di aggiornamento dei programmi e dei relativi elenchi annuali; b) i criteri per la definizione degli ordini di priorita', per l'eventuale suddivisione in lotti funzionali, nonche' per il riconoscimento delle condizioni che consentano di modificare la programmazione e di realizzare un intervento o procedere a un acquisto non previsto nell'elenco annuale; c) i criteri e le modalita' per favorire il completamento delle opere incompiute; d) i criteri per l'inclusione dei lavori nel programma e il livello di progettazione minimo richiesto per tipologia e classe di importo; e) gli schemi tipo e le informazioni minime che essi devono contenere, individuandole anche in coerenza con gli standard degli obblighi informativi e di pubblicita' relativi ai contratti; f) le modalita' di raccordo con la pianificazione dell'attivita' dei soggetti aggregatori e delle centrali di committenza ai quali le stazioni appaltanti delegano la procedura di affidamento. 9. </a:t>
            </a:r>
            <a:r>
              <a:rPr b="1" lang="it-IT" sz="1800" spc="-1" strike="noStrike" u="sng">
                <a:solidFill>
                  <a:srgbClr val="ff6600"/>
                </a:solidFill>
                <a:uFill>
                  <a:solidFill>
                    <a:srgbClr val="ffffff"/>
                  </a:solidFill>
                </a:uFill>
                <a:latin typeface="Arial"/>
                <a:ea typeface="DejaVu Sans"/>
              </a:rPr>
              <a:t>Fino alla data di entrata in vigore del decreto di cui al comma 8, si applica l'articolo 216, comma 3 (per le scuole bisogna attendere il decreto attuativo)</a:t>
            </a:r>
            <a:endParaRPr lang="it-IT" sz="1800" spc="-1" strike="noStrike">
              <a:solidFill>
                <a:srgbClr val="000000"/>
              </a:solidFill>
              <a:uFill>
                <a:solidFill>
                  <a:srgbClr val="ffffff"/>
                </a:solidFill>
              </a:uFill>
              <a:latin typeface="Arial"/>
            </a:endParaRPr>
          </a:p>
        </p:txBody>
      </p:sp>
    </p:spTree>
  </p:cSld>
  <p:timing>
    <p:tnLst>
      <p:par>
        <p:cTn id="9" dur="indefinite" restart="never" nodeType="tmRoot">
          <p:childTnLst>
            <p:seq>
              <p:cTn id="10" nodeType="mainSeq"/>
              <p:prevCondLst>
                <p:cond delay="0" evt="onPrev">
                  <p:tgtEl>
                    <p:sldTgt/>
                  </p:tgtEl>
                </p:cond>
              </p:prevCondLst>
              <p:nextCondLst>
                <p:cond delay="0" evt="onNext">
                  <p:tgtEl>
                    <p:sldTgt/>
                  </p:tgtEl>
                </p:cond>
              </p:nextCondLst>
            </p:seq>
          </p:childTnLst>
        </p:cTn>
      </p:par>
    </p:tnLst>
  </p:timing>
</p:sld>
</file>

<file path=ppt/slides/slide5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9" name="CustomShape 1"/>
          <p:cNvSpPr/>
          <p:nvPr/>
        </p:nvSpPr>
        <p:spPr>
          <a:xfrm>
            <a:off x="502920" y="301320"/>
            <a:ext cx="9066600" cy="125892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76 Informazioni ai candidati/offerenti </a:t>
            </a:r>
            <a:endParaRPr lang="it-IT" sz="1800" spc="-1" strike="noStrike">
              <a:solidFill>
                <a:srgbClr val="000000"/>
              </a:solidFill>
              <a:uFill>
                <a:solidFill>
                  <a:srgbClr val="ffffff"/>
                </a:solidFill>
              </a:uFill>
              <a:latin typeface="Arial"/>
            </a:endParaRPr>
          </a:p>
        </p:txBody>
      </p:sp>
      <p:sp>
        <p:nvSpPr>
          <p:cNvPr id="18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Le stazioni appaltanti comunicano d'ufficio immediatamente e comunque entro un termine non superiore a cinque giorni: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a) l'aggiudicazione, all'aggiudicatario, al concorrente che segue nella graduatoria, a tutti i candidati </a:t>
            </a:r>
            <a:r>
              <a:rPr i="1" lang="it-IT" sz="2400" spc="-1" strike="noStrike">
                <a:solidFill>
                  <a:srgbClr val="ff0000"/>
                </a:solidFill>
                <a:uFill>
                  <a:solidFill>
                    <a:srgbClr val="ffffff"/>
                  </a:solidFill>
                </a:uFill>
                <a:latin typeface="Tahoma"/>
                <a:ea typeface="Tahoma"/>
              </a:rPr>
              <a:t>[rectius: a tutti gli offerenti]</a:t>
            </a:r>
            <a:r>
              <a:rPr lang="it-IT" sz="2400" spc="-1" strike="noStrike">
                <a:solidFill>
                  <a:srgbClr val="000000"/>
                </a:solidFill>
                <a:uFill>
                  <a:solidFill>
                    <a:srgbClr val="ffffff"/>
                  </a:solidFill>
                </a:uFill>
                <a:latin typeface="Tahoma"/>
                <a:ea typeface="Tahoma"/>
              </a:rPr>
              <a:t> che hanno presentato un'offerta ammessa in gara, a coloro la cui candidatura o offerta siano state escluse se hanno proposto impugnazione avverso l'esclusione o sono in termini per presentare impugnazione, nonché a coloro che hanno impugnato il bando o la lettera di invito, se tali impugnazioni non siano state respinte con pronuncia giurisdizionale definitiva;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b) l'esclusione agli offerenti esclusi;</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c) la decisione di non aggiudicare un appalto ovvero di non concludere un accordo quadro, a tutti i candidati;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d) la data di avvenuta stipulazione del contratto con l'aggiudicatario, ai soggetti di cui alla lettera a) del presente comma.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99" dur="indefinite" restart="never" nodeType="tmRoot">
          <p:childTnLst>
            <p:seq>
              <p:cTn id="100" nodeType="mainSeq"/>
              <p:prevCondLst>
                <p:cond delay="0" evt="onPrev">
                  <p:tgtEl>
                    <p:sldTgt/>
                  </p:tgtEl>
                </p:cond>
              </p:prevCondLst>
              <p:nextCondLst>
                <p:cond delay="0" evt="onNext">
                  <p:tgtEl>
                    <p:sldTgt/>
                  </p:tgtEl>
                </p:cond>
              </p:nextCondLst>
            </p:seq>
          </p:childTnLst>
        </p:cTn>
      </p:par>
    </p:tnLst>
  </p:timing>
</p:sld>
</file>

<file path=ppt/slides/slide5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77 Commissione giudicatrice </a:t>
            </a:r>
            <a:endParaRPr lang="it-IT" sz="1800" spc="-1" strike="noStrike">
              <a:solidFill>
                <a:srgbClr val="000000"/>
              </a:solidFill>
              <a:uFill>
                <a:solidFill>
                  <a:srgbClr val="ffffff"/>
                </a:solidFill>
              </a:uFill>
              <a:latin typeface="Arial"/>
            </a:endParaRPr>
          </a:p>
        </p:txBody>
      </p:sp>
      <p:sp>
        <p:nvSpPr>
          <p:cNvPr id="18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Nelle procedure di aggiudicazione di contratti di appalti o di concessioni, </a:t>
            </a:r>
            <a:r>
              <a:rPr b="1" i="1" lang="it-IT" sz="2400" spc="-1" strike="noStrike">
                <a:solidFill>
                  <a:srgbClr val="000000"/>
                </a:solidFill>
                <a:uFill>
                  <a:solidFill>
                    <a:srgbClr val="ffffff"/>
                  </a:solidFill>
                </a:uFill>
                <a:latin typeface="Tahoma"/>
                <a:ea typeface="Tahoma"/>
              </a:rPr>
              <a:t>limitatamente ai casi di aggiudicazione con il criterio dell'offerta economicamente più vantaggiosa</a:t>
            </a:r>
            <a:r>
              <a:rPr lang="it-IT" sz="2400" spc="-1" strike="noStrike">
                <a:solidFill>
                  <a:srgbClr val="000000"/>
                </a:solidFill>
                <a:uFill>
                  <a:solidFill>
                    <a:srgbClr val="ffffff"/>
                  </a:solidFill>
                </a:uFill>
                <a:latin typeface="Tahoma"/>
                <a:ea typeface="Tahoma"/>
              </a:rPr>
              <a:t> individuata sulla base del miglior rapporto qualità/prezzo la valutazione delle offerte dal punto di vista tecnico ed economico è affidata ad una commissione giudicatrice, composta da esperti nello specifico settore cui afferisce l'oggetto del contratto.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La commissione è costituta da un numero dispari di commissari, non superiore a cinque, individuato dalla stazione appaltante e può lavorare a distanza con procedure telematiche che salvaguardino la riservatezza delle comunicazioni.</a:t>
            </a:r>
            <a:r>
              <a:rPr lang="it-IT" sz="1000" spc="-1" strike="noStrike">
                <a:solidFill>
                  <a:srgbClr val="000000"/>
                </a:solidFill>
                <a:uFill>
                  <a:solidFill>
                    <a:srgbClr val="ffffff"/>
                  </a:solidFill>
                </a:uFill>
                <a:latin typeface="Tahoma"/>
                <a:ea typeface="Tahoma"/>
              </a:rPr>
              <a:t> </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b="1" lang="it-IT" sz="2400" spc="-1" strike="noStrike" u="sng">
                <a:solidFill>
                  <a:srgbClr val="000000"/>
                </a:solidFill>
                <a:uFill>
                  <a:solidFill>
                    <a:srgbClr val="ffffff"/>
                  </a:solidFill>
                </a:uFill>
                <a:latin typeface="Tahoma"/>
                <a:ea typeface="Tahoma"/>
              </a:rPr>
              <a:t>La nomina avviene dopo la scadenza del termine di presentazione delle offerte.</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01" dur="indefinite" restart="never" nodeType="tmRoot">
          <p:childTnLst>
            <p:seq>
              <p:cTn id="102" nodeType="mainSeq"/>
              <p:prevCondLst>
                <p:cond delay="0" evt="onPrev">
                  <p:tgtEl>
                    <p:sldTgt/>
                  </p:tgtEl>
                </p:cond>
              </p:prevCondLst>
              <p:nextCondLst>
                <p:cond delay="0" evt="onNext">
                  <p:tgtEl>
                    <p:sldTgt/>
                  </p:tgtEl>
                </p:cond>
              </p:nextCondLst>
            </p:seq>
          </p:childTnLst>
        </p:cTn>
      </p:par>
    </p:tnLst>
  </p:timing>
</p:sld>
</file>

<file path=ppt/slides/slide5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77 Commissione giudicatrice </a:t>
            </a:r>
            <a:endParaRPr lang="it-IT" sz="1800" spc="-1" strike="noStrike">
              <a:solidFill>
                <a:srgbClr val="000000"/>
              </a:solidFill>
              <a:uFill>
                <a:solidFill>
                  <a:srgbClr val="ffffff"/>
                </a:solidFill>
              </a:uFill>
              <a:latin typeface="Arial"/>
            </a:endParaRPr>
          </a:p>
        </p:txBody>
      </p:sp>
      <p:sp>
        <p:nvSpPr>
          <p:cNvPr id="18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Quando il valore del bando è superiore alle soglie fissate dall'art. 35 bisogna scegliere gli esperti da un albo in fase di costituzione presso l'ANAC.</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I commissari non devono aver svolto né possono svolgere alcun'altra funzione o incarico tecnico o amministrativo relativamente al contratto del cui affidamento si tratta.</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Si applicano ai commissari e ai segretari delle commissioni l'</a:t>
            </a:r>
            <a:r>
              <a:rPr lang="it-IT" sz="2400" spc="-1" strike="noStrike" u="sng">
                <a:solidFill>
                  <a:srgbClr val="0000ff"/>
                </a:solidFill>
                <a:uFill>
                  <a:solidFill>
                    <a:srgbClr val="ffffff"/>
                  </a:solidFill>
                </a:uFill>
                <a:latin typeface="Tahoma"/>
                <a:ea typeface="Tahoma"/>
                <a:hlinkClick r:id="rId1"/>
              </a:rPr>
              <a:t>articolo 35-bis del decreto legislativo 30 marzo 2001, n. 165</a:t>
            </a:r>
            <a:r>
              <a:rPr lang="it-IT" sz="2400" spc="-1" strike="noStrike">
                <a:solidFill>
                  <a:srgbClr val="000000"/>
                </a:solidFill>
                <a:uFill>
                  <a:solidFill>
                    <a:srgbClr val="ffffff"/>
                  </a:solidFill>
                </a:uFill>
                <a:latin typeface="Tahoma"/>
                <a:ea typeface="Tahoma"/>
              </a:rPr>
              <a:t>, l'</a:t>
            </a:r>
            <a:r>
              <a:rPr lang="it-IT" sz="2400" spc="-1" strike="noStrike" u="sng">
                <a:solidFill>
                  <a:srgbClr val="0000ff"/>
                </a:solidFill>
                <a:uFill>
                  <a:solidFill>
                    <a:srgbClr val="ffffff"/>
                  </a:solidFill>
                </a:uFill>
                <a:latin typeface="Tahoma"/>
                <a:ea typeface="Tahoma"/>
                <a:hlinkClick r:id="rId2"/>
              </a:rPr>
              <a:t>articolo 51 del codice di procedura civile</a:t>
            </a:r>
            <a:r>
              <a:rPr lang="it-IT" sz="2400" spc="-1" strike="noStrike">
                <a:solidFill>
                  <a:srgbClr val="000000"/>
                </a:solidFill>
                <a:uFill>
                  <a:solidFill>
                    <a:srgbClr val="ffffff"/>
                  </a:solidFill>
                </a:uFill>
                <a:latin typeface="Tahoma"/>
                <a:ea typeface="Tahoma"/>
              </a:rPr>
              <a:t>, nonché l'</a:t>
            </a:r>
            <a:r>
              <a:rPr lang="it-IT" sz="2400" spc="-1" strike="noStrike" u="sng">
                <a:solidFill>
                  <a:srgbClr val="0000ff"/>
                </a:solidFill>
                <a:uFill>
                  <a:solidFill>
                    <a:srgbClr val="ffffff"/>
                  </a:solidFill>
                </a:uFill>
                <a:latin typeface="Tahoma"/>
                <a:ea typeface="Tahoma"/>
                <a:hlinkClick r:id="rId3"/>
              </a:rPr>
              <a:t>articolo 42 del presente codice</a:t>
            </a:r>
            <a:r>
              <a:rPr lang="it-IT" sz="2400" spc="-1" strike="noStrike">
                <a:solidFill>
                  <a:srgbClr val="000000"/>
                </a:solidFill>
                <a:uFill>
                  <a:solidFill>
                    <a:srgbClr val="ffffff"/>
                  </a:solidFill>
                </a:uFill>
                <a:latin typeface="Tahoma"/>
                <a:ea typeface="Tahoma"/>
              </a:rPr>
              <a:t>. Sono altresì esclusi da successivi incarichi di commissario coloro che, in qualità di membri delle commissioni giudicatrici, abbiano concorso, con dolo o colpa grave accertati in sede giurisdizionale con sentenza non sospesa, all'approvazione di atti dichiarati illegittimi.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03" dur="indefinite" restart="never" nodeType="tmRoot">
          <p:childTnLst>
            <p:seq>
              <p:cTn id="104" nodeType="mainSeq"/>
              <p:prevCondLst>
                <p:cond delay="0" evt="onPrev">
                  <p:tgtEl>
                    <p:sldTgt/>
                  </p:tgtEl>
                </p:cond>
              </p:prevCondLst>
              <p:nextCondLst>
                <p:cond delay="0" evt="onNext">
                  <p:tgtEl>
                    <p:sldTgt/>
                  </p:tgtEl>
                </p:cond>
              </p:nextCondLst>
            </p:seq>
          </p:childTnLst>
        </p:cTn>
      </p:par>
    </p:tnLst>
  </p:timing>
</p:sld>
</file>

<file path=ppt/slides/slide5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77 Commissione giudicatrice </a:t>
            </a:r>
            <a:endParaRPr lang="it-IT" sz="1800" spc="-1" strike="noStrike">
              <a:solidFill>
                <a:srgbClr val="000000"/>
              </a:solidFill>
              <a:uFill>
                <a:solidFill>
                  <a:srgbClr val="ffffff"/>
                </a:solidFill>
              </a:uFill>
              <a:latin typeface="Arial"/>
            </a:endParaRPr>
          </a:p>
        </p:txBody>
      </p:sp>
      <p:sp>
        <p:nvSpPr>
          <p:cNvPr id="186"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Il Presidente è scelto tra i commissari. Al momento della nomina tutti devono rendere la dichiarazione di incompatibilità.</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In caso di rinnovo del procedimento di gara, ad eccezione dell'ipotesi di annullamento per vizio nella composizione della commissione, viene riconvocata la medesima.</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La nomina avviene ad opera del Dirigente Scolastico e la partecipazione non prevede oneri.</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05" dur="indefinite" restart="never" nodeType="tmRoot">
          <p:childTnLst>
            <p:seq>
              <p:cTn id="106" nodeType="mainSeq"/>
              <p:prevCondLst>
                <p:cond delay="0" evt="onPrev">
                  <p:tgtEl>
                    <p:sldTgt/>
                  </p:tgtEl>
                </p:cond>
              </p:prevCondLst>
              <p:nextCondLst>
                <p:cond delay="0" evt="onNext">
                  <p:tgtEl>
                    <p:sldTgt/>
                  </p:tgtEl>
                </p:cond>
              </p:nextCondLst>
            </p:seq>
          </p:childTnLst>
        </p:cTn>
      </p:par>
    </p:tnLst>
  </p:timing>
</p:sld>
</file>

<file path=ppt/slides/slide5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80 Motivi di esclusione </a:t>
            </a:r>
            <a:endParaRPr lang="it-IT" sz="1800" spc="-1" strike="noStrike">
              <a:solidFill>
                <a:srgbClr val="000000"/>
              </a:solidFill>
              <a:uFill>
                <a:solidFill>
                  <a:srgbClr val="ffffff"/>
                </a:solidFill>
              </a:uFill>
              <a:latin typeface="Arial"/>
            </a:endParaRPr>
          </a:p>
        </p:txBody>
      </p:sp>
      <p:sp>
        <p:nvSpPr>
          <p:cNvPr id="18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L'esclusione opera in presenza di tutti i reati riportati nell'art. 80 del codice dei contratti.</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L'elencazione dei medesimi rappresenta i requisiti di carattere generale che gli operatori economici devono possedere.</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In caso di presentazione di falsa dichiarazione o falsa documentazione, nelle procedure di gara e negli affidamenti di subappalto, la stazione appaltante ne dà segnalazione all'Autorità che, se ritiene che siano state rese con dolo o colpa grave in considerazione della rilevanza o della gravità dei fatti oggetto della falsa dichiarazione o della presentazione di falsa documentazione, dispone l'iscrizione nel casellario informatico ai fini dell'esclusione dalle procedure di gara e dagli affidamenti di subappalto ai sensi del comma 1 fino a due anni, decorso il quale l'iscrizione è cancellata e perde comunque efficacia.</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07" dur="indefinite" restart="never" nodeType="tmRoot">
          <p:childTnLst>
            <p:seq>
              <p:cTn id="108" nodeType="mainSeq"/>
              <p:prevCondLst>
                <p:cond delay="0" evt="onPrev">
                  <p:tgtEl>
                    <p:sldTgt/>
                  </p:tgtEl>
                </p:cond>
              </p:prevCondLst>
              <p:nextCondLst>
                <p:cond delay="0" evt="onNext">
                  <p:tgtEl>
                    <p:sldTgt/>
                  </p:tgtEl>
                </p:cond>
              </p:nextCondLst>
            </p:seq>
          </p:childTnLst>
        </p:cTn>
      </p:par>
    </p:tnLst>
  </p:timing>
</p:sld>
</file>

<file path=ppt/slides/slide5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8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81 Documentazione di gara </a:t>
            </a:r>
            <a:endParaRPr lang="it-IT" sz="1800" spc="-1" strike="noStrike">
              <a:solidFill>
                <a:srgbClr val="000000"/>
              </a:solidFill>
              <a:uFill>
                <a:solidFill>
                  <a:srgbClr val="ffffff"/>
                </a:solidFill>
              </a:uFill>
              <a:latin typeface="Arial"/>
            </a:endParaRPr>
          </a:p>
        </p:txBody>
      </p:sp>
      <p:sp>
        <p:nvSpPr>
          <p:cNvPr id="19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Fermo restando quanto previsto dagli </a:t>
            </a:r>
            <a:r>
              <a:rPr lang="it-IT" sz="2400" spc="-1" strike="noStrike" u="sng">
                <a:solidFill>
                  <a:srgbClr val="0000ff"/>
                </a:solidFill>
                <a:uFill>
                  <a:solidFill>
                    <a:srgbClr val="ffffff"/>
                  </a:solidFill>
                </a:uFill>
                <a:latin typeface="Tahoma"/>
                <a:ea typeface="Tahoma"/>
                <a:hlinkClick r:id="rId1"/>
              </a:rPr>
              <a:t>articoli 85</a:t>
            </a:r>
            <a:r>
              <a:rPr lang="it-IT" sz="2400" spc="-1" strike="noStrike">
                <a:solidFill>
                  <a:srgbClr val="000000"/>
                </a:solidFill>
                <a:uFill>
                  <a:solidFill>
                    <a:srgbClr val="ffffff"/>
                  </a:solidFill>
                </a:uFill>
                <a:latin typeface="Tahoma"/>
                <a:ea typeface="Tahoma"/>
              </a:rPr>
              <a:t> e </a:t>
            </a:r>
            <a:r>
              <a:rPr lang="it-IT" sz="2400" spc="-1" strike="noStrike" u="sng">
                <a:solidFill>
                  <a:srgbClr val="0000ff"/>
                </a:solidFill>
                <a:uFill>
                  <a:solidFill>
                    <a:srgbClr val="ffffff"/>
                  </a:solidFill>
                </a:uFill>
                <a:latin typeface="Tahoma"/>
                <a:ea typeface="Tahoma"/>
                <a:hlinkClick r:id="rId2"/>
              </a:rPr>
              <a:t>88</a:t>
            </a:r>
            <a:r>
              <a:rPr lang="it-IT" sz="2400" spc="-1" strike="noStrike">
                <a:solidFill>
                  <a:srgbClr val="000000"/>
                </a:solidFill>
                <a:uFill>
                  <a:solidFill>
                    <a:srgbClr val="ffffff"/>
                  </a:solidFill>
                </a:uFill>
                <a:latin typeface="Tahoma"/>
                <a:ea typeface="Tahoma"/>
              </a:rPr>
              <a:t>, la documentazione comprovante il possesso dei requisiti di carattere generale, tecnico-professionale ed economico e finanziario, per la partecipazione alle procedure disciplinate dal presente codice è acquisita esclusivamente attraverso la Banca dati centralizzata gestita dal Ministero delle infrastrutture e dei trasporti, denominata Banca dati nazionale degli operatori economici.</a:t>
            </a:r>
            <a:r>
              <a:rPr lang="it-IT" sz="10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Fino alla sua istituzione i requisiti andranno verificati attraverso il sistema AVCPASS.</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b="1" lang="it-IT" sz="2400" spc="-1" strike="noStrike" u="sng">
                <a:solidFill>
                  <a:srgbClr val="000000"/>
                </a:solidFill>
                <a:uFill>
                  <a:solidFill>
                    <a:srgbClr val="ffffff"/>
                  </a:solidFill>
                </a:uFill>
                <a:latin typeface="Tahoma"/>
                <a:ea typeface="Tahoma"/>
              </a:rPr>
              <a:t>Gli esiti dell'accertamento dei requisiti generali di qualificazione, costantemente aggiornati, con riferimento al medesimo partecipante nei termini di efficacia di ciascun documento, possono essere utilizzati anche per gare diverse.</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09" dur="indefinite" restart="never" nodeType="tmRoot">
          <p:childTnLst>
            <p:seq>
              <p:cTn id="110" nodeType="mainSeq"/>
              <p:prevCondLst>
                <p:cond delay="0" evt="onPrev">
                  <p:tgtEl>
                    <p:sldTgt/>
                  </p:tgtEl>
                </p:cond>
              </p:prevCondLst>
              <p:nextCondLst>
                <p:cond delay="0" evt="onNext">
                  <p:tgtEl>
                    <p:sldTgt/>
                  </p:tgtEl>
                </p:cond>
              </p:nextCondLst>
            </p:seq>
          </p:childTnLst>
        </p:cTn>
      </p:par>
    </p:tnLst>
  </p:timing>
</p:sld>
</file>

<file path=ppt/slides/slide5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1" name="CustomShape 1"/>
          <p:cNvSpPr/>
          <p:nvPr/>
        </p:nvSpPr>
        <p:spPr>
          <a:xfrm>
            <a:off x="502920" y="301320"/>
            <a:ext cx="9066600" cy="125892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82 Certificazioni e mezzi di prova </a:t>
            </a:r>
            <a:endParaRPr lang="it-IT" sz="1800" spc="-1" strike="noStrike">
              <a:solidFill>
                <a:srgbClr val="000000"/>
              </a:solidFill>
              <a:uFill>
                <a:solidFill>
                  <a:srgbClr val="ffffff"/>
                </a:solidFill>
              </a:uFill>
              <a:latin typeface="Arial"/>
            </a:endParaRPr>
          </a:p>
        </p:txBody>
      </p:sp>
      <p:sp>
        <p:nvSpPr>
          <p:cNvPr id="19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DejaVu Sans"/>
              </a:rPr>
              <a:t>Le amministrazioni aggiudicatrici possono esigere che gli operatori economici presentino, come mezzi di prova di conformità ai requisiti o ai criteri stabiliti nelle specifiche tecniche, ai criteri di aggiudicazione o alle condizioni relative all'esecuzione dell'appalto, una relazione di prova o un certificato rilasciati da un organismo di valutazione della conformità.</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11" dur="indefinite" restart="never" nodeType="tmRoot">
          <p:childTnLst>
            <p:seq>
              <p:cTn id="112" nodeType="mainSeq"/>
              <p:prevCondLst>
                <p:cond delay="0" evt="onPrev">
                  <p:tgtEl>
                    <p:sldTgt/>
                  </p:tgtEl>
                </p:cond>
              </p:prevCondLst>
              <p:nextCondLst>
                <p:cond delay="0" evt="onNext">
                  <p:tgtEl>
                    <p:sldTgt/>
                  </p:tgtEl>
                </p:cond>
              </p:nextCondLst>
            </p:seq>
          </p:childTnLst>
        </p:cTn>
      </p:par>
    </p:tnLst>
  </p:timing>
</p:sld>
</file>

<file path=ppt/slides/slide5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3" name="CustomShape 1"/>
          <p:cNvSpPr/>
          <p:nvPr/>
        </p:nvSpPr>
        <p:spPr>
          <a:xfrm>
            <a:off x="502920" y="301320"/>
            <a:ext cx="9066600" cy="125892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83 Criteri di selezione e soccorso istruttorio</a:t>
            </a:r>
            <a:endParaRPr lang="it-IT" sz="1800" spc="-1" strike="noStrike">
              <a:solidFill>
                <a:srgbClr val="000000"/>
              </a:solidFill>
              <a:uFill>
                <a:solidFill>
                  <a:srgbClr val="ffffff"/>
                </a:solidFill>
              </a:uFill>
              <a:latin typeface="Arial"/>
            </a:endParaRPr>
          </a:p>
        </p:txBody>
      </p:sp>
      <p:sp>
        <p:nvSpPr>
          <p:cNvPr id="19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r>
              <a:rPr lang="it-IT" sz="2400" spc="-1" strike="noStrike">
                <a:solidFill>
                  <a:srgbClr val="000000"/>
                </a:solidFill>
                <a:uFill>
                  <a:solidFill>
                    <a:srgbClr val="ffffff"/>
                  </a:solidFill>
                </a:uFill>
                <a:latin typeface="Arial"/>
                <a:ea typeface="DejaVu Sans"/>
              </a:rPr>
              <a:t>I criteri di selezione riguardano esclusivamente:</a:t>
            </a:r>
            <a:endParaRPr lang="it-IT" sz="1800" spc="-1" strike="noStrike">
              <a:solidFill>
                <a:srgbClr val="000000"/>
              </a:solidFill>
              <a:uFill>
                <a:solidFill>
                  <a:srgbClr val="ffffff"/>
                </a:solidFill>
              </a:uFill>
              <a:latin typeface="Arial"/>
            </a:endParaRPr>
          </a:p>
          <a:p>
            <a:r>
              <a:rPr lang="it-IT" sz="2400" spc="-1" strike="noStrike">
                <a:solidFill>
                  <a:srgbClr val="000000"/>
                </a:solidFill>
                <a:uFill>
                  <a:solidFill>
                    <a:srgbClr val="ffffff"/>
                  </a:solidFill>
                </a:uFill>
                <a:latin typeface="Tahoma"/>
                <a:ea typeface="Tahoma"/>
              </a:rPr>
              <a:t>a) i requisiti di idoneità professionale;</a:t>
            </a:r>
            <a:endParaRPr lang="it-IT" sz="1800" spc="-1" strike="noStrike">
              <a:solidFill>
                <a:srgbClr val="000000"/>
              </a:solidFill>
              <a:uFill>
                <a:solidFill>
                  <a:srgbClr val="ffffff"/>
                </a:solidFill>
              </a:uFill>
              <a:latin typeface="Arial"/>
            </a:endParaRPr>
          </a:p>
          <a:p>
            <a:r>
              <a:rPr lang="it-IT" sz="2400" spc="-1" strike="noStrike">
                <a:solidFill>
                  <a:srgbClr val="000000"/>
                </a:solidFill>
                <a:uFill>
                  <a:solidFill>
                    <a:srgbClr val="ffffff"/>
                  </a:solidFill>
                </a:uFill>
                <a:latin typeface="Tahoma"/>
                <a:ea typeface="Tahoma"/>
              </a:rPr>
              <a:t>b) la capacità economica e finanziaria;</a:t>
            </a:r>
            <a:endParaRPr lang="it-IT" sz="1800" spc="-1" strike="noStrike">
              <a:solidFill>
                <a:srgbClr val="000000"/>
              </a:solidFill>
              <a:uFill>
                <a:solidFill>
                  <a:srgbClr val="ffffff"/>
                </a:solidFill>
              </a:uFill>
              <a:latin typeface="Arial"/>
            </a:endParaRPr>
          </a:p>
          <a:p>
            <a:r>
              <a:rPr lang="it-IT" sz="2400" spc="-1" strike="noStrike">
                <a:solidFill>
                  <a:srgbClr val="000000"/>
                </a:solidFill>
                <a:uFill>
                  <a:solidFill>
                    <a:srgbClr val="ffffff"/>
                  </a:solidFill>
                </a:uFill>
                <a:latin typeface="Tahoma"/>
                <a:ea typeface="Tahoma"/>
              </a:rPr>
              <a:t>c) le capacità tecniche e professionali.</a:t>
            </a:r>
            <a:endParaRPr lang="it-IT" sz="1800" spc="-1" strike="noStrike">
              <a:solidFill>
                <a:srgbClr val="000000"/>
              </a:solidFill>
              <a:uFill>
                <a:solidFill>
                  <a:srgbClr val="ffffff"/>
                </a:solidFill>
              </a:uFill>
              <a:latin typeface="Arial"/>
            </a:endParaRPr>
          </a:p>
          <a:p>
            <a:endParaRPr lang="it-IT" sz="1800" spc="-1" strike="noStrike">
              <a:solidFill>
                <a:srgbClr val="000000"/>
              </a:solidFill>
              <a:uFill>
                <a:solidFill>
                  <a:srgbClr val="ffffff"/>
                </a:solidFill>
              </a:uFill>
              <a:latin typeface="Arial"/>
            </a:endParaRPr>
          </a:p>
          <a:p>
            <a:pPr algn="just">
              <a:lnSpc>
                <a:spcPct val="100000"/>
              </a:lnSpc>
            </a:pPr>
            <a:r>
              <a:rPr b="1" lang="it-IT" sz="2400" spc="-1" strike="noStrike" u="sng">
                <a:solidFill>
                  <a:srgbClr val="000000"/>
                </a:solidFill>
                <a:uFill>
                  <a:solidFill>
                    <a:srgbClr val="ffffff"/>
                  </a:solidFill>
                </a:uFill>
                <a:latin typeface="Tahoma"/>
                <a:ea typeface="Tahoma"/>
              </a:rPr>
              <a:t>Ai fini della sussistenza dei requisiti di cui al comma 1, lettera a),</a:t>
            </a:r>
            <a:r>
              <a:rPr lang="it-IT" sz="2400" spc="-1" strike="noStrike">
                <a:solidFill>
                  <a:srgbClr val="000000"/>
                </a:solidFill>
                <a:uFill>
                  <a:solidFill>
                    <a:srgbClr val="ffffff"/>
                  </a:solidFill>
                </a:uFill>
                <a:latin typeface="Tahoma"/>
                <a:ea typeface="Tahoma"/>
              </a:rPr>
              <a:t> i concorrenti alle gare, se cittadini italiani o di altro Stato membro residenti in Italia, devono essere iscritti nel registro della camera di commercio, industria, artigianato e agricoltura o nel registro delle commissioni provinciali per l'artigianato, o presso i competenti ordini professionali.</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13" dur="indefinite" restart="never" nodeType="tmRoot">
          <p:childTnLst>
            <p:seq>
              <p:cTn id="114" nodeType="mainSeq"/>
              <p:prevCondLst>
                <p:cond delay="0" evt="onPrev">
                  <p:tgtEl>
                    <p:sldTgt/>
                  </p:tgtEl>
                </p:cond>
              </p:prevCondLst>
              <p:nextCondLst>
                <p:cond delay="0" evt="onNext">
                  <p:tgtEl>
                    <p:sldTgt/>
                  </p:tgtEl>
                </p:cond>
              </p:nextCondLst>
            </p:seq>
          </p:childTnLst>
        </p:cTn>
      </p:par>
    </p:tnLst>
  </p:timing>
</p:sld>
</file>

<file path=ppt/slides/slide5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5" name="CustomShape 1"/>
          <p:cNvSpPr/>
          <p:nvPr/>
        </p:nvSpPr>
        <p:spPr>
          <a:xfrm>
            <a:off x="502920" y="301320"/>
            <a:ext cx="9066600" cy="125892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83 Criteri di selezione e soccorso istruttorio</a:t>
            </a:r>
            <a:endParaRPr lang="it-IT" sz="1800" spc="-1" strike="noStrike">
              <a:solidFill>
                <a:srgbClr val="000000"/>
              </a:solidFill>
              <a:uFill>
                <a:solidFill>
                  <a:srgbClr val="ffffff"/>
                </a:solidFill>
              </a:uFill>
              <a:latin typeface="Arial"/>
            </a:endParaRPr>
          </a:p>
        </p:txBody>
      </p:sp>
      <p:sp>
        <p:nvSpPr>
          <p:cNvPr id="196"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DejaVu Sans"/>
              </a:rPr>
              <a:t>Per gli appalti di servizi e forniture, </a:t>
            </a:r>
            <a:r>
              <a:rPr b="1" lang="it-IT" sz="2400" spc="-1" strike="noStrike" u="sng">
                <a:solidFill>
                  <a:srgbClr val="000000"/>
                </a:solidFill>
                <a:uFill>
                  <a:solidFill>
                    <a:srgbClr val="ffffff"/>
                  </a:solidFill>
                </a:uFill>
                <a:latin typeface="Arial"/>
                <a:ea typeface="DejaVu Sans"/>
              </a:rPr>
              <a:t>ai fini della verifica del possesso dei requisiti di cui al comma 1, lettera b)</a:t>
            </a:r>
            <a:r>
              <a:rPr lang="it-IT" sz="2400" spc="-1" strike="noStrike">
                <a:solidFill>
                  <a:srgbClr val="000000"/>
                </a:solidFill>
                <a:uFill>
                  <a:solidFill>
                    <a:srgbClr val="ffffff"/>
                  </a:solidFill>
                </a:uFill>
                <a:latin typeface="Arial"/>
                <a:ea typeface="DejaVu Sans"/>
              </a:rPr>
              <a:t>, le stazioni appaltanti, nel bando di gara, possono richiedere: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a) che gli operatori economici abbiano un fatturato minimo annuo, compreso un determinato fatturato minimo nel settore di attività oggetto dell'appalto;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b) che gli operatori economici forniscano informazioni riguardo ai loro conti annuali che evidenzino in particolare i rapporti tra attività e passività;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c)un livello adeguato di copertura assicurativa contro i rischi professionali.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15" dur="indefinite" restart="never" nodeType="tmRoot">
          <p:childTnLst>
            <p:seq>
              <p:cTn id="116" nodeType="mainSeq"/>
              <p:prevCondLst>
                <p:cond delay="0" evt="onPrev">
                  <p:tgtEl>
                    <p:sldTgt/>
                  </p:tgtEl>
                </p:cond>
              </p:prevCondLst>
              <p:nextCondLst>
                <p:cond delay="0" evt="onNext">
                  <p:tgtEl>
                    <p:sldTgt/>
                  </p:tgtEl>
                </p:cond>
              </p:nextCondLst>
            </p:seq>
          </p:childTnLst>
        </p:cTn>
      </p:par>
    </p:tnLst>
  </p:timing>
</p:sld>
</file>

<file path=ppt/slides/slide5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7" name="CustomShape 1"/>
          <p:cNvSpPr/>
          <p:nvPr/>
        </p:nvSpPr>
        <p:spPr>
          <a:xfrm>
            <a:off x="502920" y="301320"/>
            <a:ext cx="9066600" cy="125892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83 Criteri di selezione e soccorso istruttorio</a:t>
            </a:r>
            <a:endParaRPr lang="it-IT" sz="1800" spc="-1" strike="noStrike">
              <a:solidFill>
                <a:srgbClr val="000000"/>
              </a:solidFill>
              <a:uFill>
                <a:solidFill>
                  <a:srgbClr val="ffffff"/>
                </a:solidFill>
              </a:uFill>
              <a:latin typeface="Arial"/>
            </a:endParaRPr>
          </a:p>
        </p:txBody>
      </p:sp>
      <p:sp>
        <p:nvSpPr>
          <p:cNvPr id="19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Arial"/>
                <a:ea typeface="DejaVu Sans"/>
              </a:rPr>
              <a:t>Per gli appalti di servizi e forniture, </a:t>
            </a:r>
            <a:r>
              <a:rPr b="1" lang="it-IT" sz="2400" spc="-1" strike="noStrike" u="sng">
                <a:solidFill>
                  <a:srgbClr val="000000"/>
                </a:solidFill>
                <a:uFill>
                  <a:solidFill>
                    <a:srgbClr val="ffffff"/>
                  </a:solidFill>
                </a:uFill>
                <a:latin typeface="Arial"/>
                <a:ea typeface="DejaVu Sans"/>
              </a:rPr>
              <a:t>per i criteri di selezione di cui al comma 1, lettera c)</a:t>
            </a:r>
            <a:r>
              <a:rPr lang="it-IT" sz="2400" spc="-1" strike="noStrike">
                <a:solidFill>
                  <a:srgbClr val="000000"/>
                </a:solidFill>
                <a:uFill>
                  <a:solidFill>
                    <a:srgbClr val="ffffff"/>
                  </a:solidFill>
                </a:uFill>
                <a:latin typeface="Arial"/>
                <a:ea typeface="DejaVu Sans"/>
              </a:rPr>
              <a:t>, le stazioni appaltanti possono richiedere requisiti per garantire che gli operatori economici possiedano le risorse umane e tecniche e l'esperienza necessarie per eseguire l'appalto con un adeguato standard di qualità.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Fermo restando il sistema di qualificazione di cui all'</a:t>
            </a:r>
            <a:r>
              <a:rPr lang="it-IT" sz="2400" spc="-1" strike="noStrike" u="sng">
                <a:solidFill>
                  <a:srgbClr val="0000ff"/>
                </a:solidFill>
                <a:uFill>
                  <a:solidFill>
                    <a:srgbClr val="ffffff"/>
                  </a:solidFill>
                </a:uFill>
                <a:latin typeface="Arial"/>
                <a:ea typeface="DejaVu Sans"/>
                <a:hlinkClick r:id="rId1"/>
              </a:rPr>
              <a:t>articolo 84</a:t>
            </a:r>
            <a:r>
              <a:rPr lang="it-IT" sz="2400" spc="-1" strike="noStrike">
                <a:solidFill>
                  <a:srgbClr val="000000"/>
                </a:solidFill>
                <a:uFill>
                  <a:solidFill>
                    <a:srgbClr val="ffffff"/>
                  </a:solidFill>
                </a:uFill>
                <a:latin typeface="Arial"/>
                <a:ea typeface="DejaVu Sans"/>
              </a:rPr>
              <a:t> </a:t>
            </a:r>
            <a:r>
              <a:rPr lang="it-IT" sz="2400" spc="-1" strike="noStrike">
                <a:solidFill>
                  <a:srgbClr val="000000"/>
                </a:solidFill>
                <a:uFill>
                  <a:solidFill>
                    <a:srgbClr val="ffffff"/>
                  </a:solidFill>
                </a:uFill>
                <a:latin typeface="Tahoma"/>
                <a:ea typeface="Tahoma"/>
              </a:rPr>
              <a:t>nonché quanto previsto in materia di prova documentale preliminare dall'</a:t>
            </a:r>
            <a:r>
              <a:rPr lang="it-IT" sz="2400" spc="-1" strike="noStrike" u="sng">
                <a:solidFill>
                  <a:srgbClr val="0000ff"/>
                </a:solidFill>
                <a:uFill>
                  <a:solidFill>
                    <a:srgbClr val="ffffff"/>
                  </a:solidFill>
                </a:uFill>
                <a:latin typeface="Arial"/>
                <a:ea typeface="DejaVu Sans"/>
                <a:hlinkClick r:id="rId2"/>
              </a:rPr>
              <a:t>articolo 85</a:t>
            </a:r>
            <a:r>
              <a:rPr lang="it-IT" sz="2400" spc="-1" strike="noStrike">
                <a:solidFill>
                  <a:srgbClr val="000000"/>
                </a:solidFill>
                <a:uFill>
                  <a:solidFill>
                    <a:srgbClr val="ffffff"/>
                  </a:solidFill>
                </a:uFill>
                <a:latin typeface="Tahoma"/>
                <a:ea typeface="Tahoma"/>
              </a:rPr>
              <a:t>, la dimostrazione dei requisiti di cui al comma 1, lettere b) e c) è fornita, a seconda della natura, della quantità o dell'importanza e dell'uso delle forniture o dei servizi, utilizzando i mezzi di prova di cui all'</a:t>
            </a:r>
            <a:r>
              <a:rPr lang="it-IT" sz="2400" spc="-1" strike="noStrike" u="sng">
                <a:solidFill>
                  <a:srgbClr val="0000ff"/>
                </a:solidFill>
                <a:uFill>
                  <a:solidFill>
                    <a:srgbClr val="ffffff"/>
                  </a:solidFill>
                </a:uFill>
                <a:latin typeface="Arial"/>
                <a:ea typeface="DejaVu Sans"/>
                <a:hlinkClick r:id="rId3"/>
              </a:rPr>
              <a:t>articolo 86, commi 4 e 5</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17" dur="indefinite" restart="never" nodeType="tmRoot">
          <p:childTnLst>
            <p:seq>
              <p:cTn id="118"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28 – Disposizioni comuni</a:t>
            </a:r>
            <a:endParaRPr lang="it-IT" sz="1800" spc="-1" strike="noStrike">
              <a:solidFill>
                <a:srgbClr val="000000"/>
              </a:solidFill>
              <a:uFill>
                <a:solidFill>
                  <a:srgbClr val="ffffff"/>
                </a:solidFill>
              </a:uFill>
              <a:latin typeface="Arial"/>
            </a:endParaRPr>
          </a:p>
        </p:txBody>
      </p:sp>
      <p:sp>
        <p:nvSpPr>
          <p:cNvPr id="92" name="CustomShape 2"/>
          <p:cNvSpPr/>
          <p:nvPr/>
        </p:nvSpPr>
        <p:spPr>
          <a:xfrm>
            <a:off x="502920" y="1768680"/>
            <a:ext cx="9066600" cy="4382640"/>
          </a:xfrm>
          <a:prstGeom prst="rect">
            <a:avLst/>
          </a:prstGeom>
          <a:noFill/>
          <a:ln>
            <a:noFill/>
          </a:ln>
        </p:spPr>
        <p:style>
          <a:lnRef idx="0"/>
          <a:fillRef idx="0"/>
          <a:effectRef idx="0"/>
          <a:fontRef idx="minor"/>
        </p:style>
        <p:txBody>
          <a:bodyPr lIns="0" rIns="0" tIns="0" bIns="0"/>
          <a:p>
            <a:pPr algn="ctr">
              <a:lnSpc>
                <a:spcPct val="100000"/>
              </a:lnSpc>
            </a:pPr>
            <a:r>
              <a:rPr lang="it-IT" sz="2400" spc="-1" strike="noStrike">
                <a:solidFill>
                  <a:srgbClr val="000000"/>
                </a:solidFill>
                <a:uFill>
                  <a:solidFill>
                    <a:srgbClr val="ffffff"/>
                  </a:solidFill>
                </a:uFill>
                <a:latin typeface="Arial"/>
                <a:ea typeface="DejaVu Sans"/>
              </a:rPr>
              <a:t>(Contratti misti di appalto)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1. I contratti, nei settori ordinari o nei settori speciali, o le concessioni, che hanno in ciascun rispettivo ambito, ad oggetto due o piu' tipi di prestazioni, sono aggiudicati secondo le disposizioni applicabili al tipo di appalto che caratterizza l'oggetto principale del contratto in questione. Nel caso di contratti misti, che consistono in parte in servizi ai sensi della parte II, titolo VI, capo II, e in parte in altri servizi, oppure in contratti misti comprendenti in parte servizi e in parte forniture, l'oggetto principale e' determinato in base al valore stimato piu' elevato tra quelli dei rispettivi servizi o forniture. L'operatore economico che concorre alla procedura di affidamento di un contratto misto deve possedere i requisiti di qualificazione e capacita' prescritti dal presente codice per ciascuna prestazione di lavori, servizi, forniture prevista dal contratto.</a:t>
            </a:r>
            <a:endParaRPr lang="it-IT" sz="1800" spc="-1" strike="noStrike">
              <a:solidFill>
                <a:srgbClr val="000000"/>
              </a:solidFill>
              <a:uFill>
                <a:solidFill>
                  <a:srgbClr val="ffffff"/>
                </a:solidFill>
              </a:uFill>
              <a:latin typeface="Arial"/>
            </a:endParaRPr>
          </a:p>
        </p:txBody>
      </p:sp>
    </p:spTree>
  </p:cSld>
  <p:timing>
    <p:tnLst>
      <p:par>
        <p:cTn id="11" dur="indefinite" restart="never" nodeType="tmRoot">
          <p:childTnLst>
            <p:seq>
              <p:cTn id="12" nodeType="mainSeq"/>
              <p:prevCondLst>
                <p:cond delay="0" evt="onPrev">
                  <p:tgtEl>
                    <p:sldTgt/>
                  </p:tgtEl>
                </p:cond>
              </p:prevCondLst>
              <p:nextCondLst>
                <p:cond delay="0" evt="onNext">
                  <p:tgtEl>
                    <p:sldTgt/>
                  </p:tgtEl>
                </p:cond>
              </p:nextCondLst>
            </p:seq>
          </p:childTnLst>
        </p:cTn>
      </p:par>
    </p:tnLst>
  </p:timing>
</p:sld>
</file>

<file path=ppt/slides/slide6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9" name="CustomShape 1"/>
          <p:cNvSpPr/>
          <p:nvPr/>
        </p:nvSpPr>
        <p:spPr>
          <a:xfrm>
            <a:off x="502920" y="301320"/>
            <a:ext cx="9066600" cy="125892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83 Criteri di selezione e soccorso istruttorio</a:t>
            </a:r>
            <a:endParaRPr lang="it-IT" sz="1800" spc="-1" strike="noStrike">
              <a:solidFill>
                <a:srgbClr val="000000"/>
              </a:solidFill>
              <a:uFill>
                <a:solidFill>
                  <a:srgbClr val="ffffff"/>
                </a:solidFill>
              </a:uFill>
              <a:latin typeface="Arial"/>
            </a:endParaRPr>
          </a:p>
        </p:txBody>
      </p:sp>
      <p:sp>
        <p:nvSpPr>
          <p:cNvPr id="20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Le carenze di qualsiasi elemento formale della domanda possono essere sanate attraverso </a:t>
            </a:r>
            <a:r>
              <a:rPr b="1" lang="it-IT" sz="2400" spc="-1" strike="noStrike" u="sng">
                <a:solidFill>
                  <a:srgbClr val="000000"/>
                </a:solidFill>
                <a:uFill>
                  <a:solidFill>
                    <a:srgbClr val="ffffff"/>
                  </a:solidFill>
                </a:uFill>
                <a:latin typeface="Tahoma"/>
                <a:ea typeface="Tahoma"/>
              </a:rPr>
              <a:t>la procedura di soccorso istruttorio</a:t>
            </a:r>
            <a:r>
              <a:rPr lang="it-IT" sz="2400" spc="-1" strike="noStrike">
                <a:solidFill>
                  <a:srgbClr val="000000"/>
                </a:solidFill>
                <a:uFill>
                  <a:solidFill>
                    <a:srgbClr val="ffffff"/>
                  </a:solidFill>
                </a:uFill>
                <a:latin typeface="Tahoma"/>
                <a:ea typeface="Tahoma"/>
              </a:rPr>
              <a:t> di cui al presente comma. In particolare, la mancanza, l'incompletezza e ogni altra irregolarità essenziale degli elementi e del documento di gara unico europeo di cui all'</a:t>
            </a:r>
            <a:r>
              <a:rPr lang="it-IT" sz="2400" spc="-1" strike="noStrike" u="sng">
                <a:solidFill>
                  <a:srgbClr val="0000ff"/>
                </a:solidFill>
                <a:uFill>
                  <a:solidFill>
                    <a:srgbClr val="ffffff"/>
                  </a:solidFill>
                </a:uFill>
                <a:latin typeface="Arial"/>
                <a:ea typeface="DejaVu Sans"/>
                <a:hlinkClick r:id="rId1"/>
              </a:rPr>
              <a:t>articolo 85</a:t>
            </a:r>
            <a:r>
              <a:rPr lang="it-IT" sz="2400" spc="-1" strike="noStrike">
                <a:solidFill>
                  <a:srgbClr val="000000"/>
                </a:solidFill>
                <a:uFill>
                  <a:solidFill>
                    <a:srgbClr val="ffffff"/>
                  </a:solidFill>
                </a:uFill>
                <a:latin typeface="Tahoma"/>
                <a:ea typeface="Tahoma"/>
              </a:rPr>
              <a:t>, </a:t>
            </a:r>
            <a:r>
              <a:rPr i="1" lang="it-IT" sz="2400" spc="-1" strike="noStrike">
                <a:solidFill>
                  <a:srgbClr val="000000"/>
                </a:solidFill>
                <a:uFill>
                  <a:solidFill>
                    <a:srgbClr val="ffffff"/>
                  </a:solidFill>
                </a:uFill>
                <a:latin typeface="Tahoma"/>
                <a:ea typeface="Tahoma"/>
              </a:rPr>
              <a:t>con esclusione di quelle afferenti all'offerta tecnica ed economica</a:t>
            </a:r>
            <a:r>
              <a:rPr lang="it-IT" sz="2400" spc="-1" strike="noStrike">
                <a:solidFill>
                  <a:srgbClr val="000000"/>
                </a:solidFill>
                <a:uFill>
                  <a:solidFill>
                    <a:srgbClr val="ffffff"/>
                  </a:solidFill>
                </a:uFill>
                <a:latin typeface="Tahoma"/>
                <a:ea typeface="Tahoma"/>
              </a:rPr>
              <a:t>, obbliga il concorrente che vi ha dato causa al pagamento, in favore della stazione appaltante, della sanzione pecuniaria stabilita dal bando di gara, in misura non inferiore all'uno per mille e non superiore all'uno per cento del valore della gara e comunque non superiore a 5.000 euro.</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19" dur="indefinite" restart="never" nodeType="tmRoot">
          <p:childTnLst>
            <p:seq>
              <p:cTn id="120" nodeType="mainSeq"/>
              <p:prevCondLst>
                <p:cond delay="0" evt="onPrev">
                  <p:tgtEl>
                    <p:sldTgt/>
                  </p:tgtEl>
                </p:cond>
              </p:prevCondLst>
              <p:nextCondLst>
                <p:cond delay="0" evt="onNext">
                  <p:tgtEl>
                    <p:sldTgt/>
                  </p:tgtEl>
                </p:cond>
              </p:nextCondLst>
            </p:seq>
          </p:childTnLst>
        </p:cTn>
      </p:par>
    </p:tnLst>
  </p:timing>
</p:sld>
</file>

<file path=ppt/slides/slide6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1" name="CustomShape 1"/>
          <p:cNvSpPr/>
          <p:nvPr/>
        </p:nvSpPr>
        <p:spPr>
          <a:xfrm>
            <a:off x="502920" y="301320"/>
            <a:ext cx="9066600" cy="125892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83 Criteri di selezione e soccorso istruttorio</a:t>
            </a:r>
            <a:endParaRPr lang="it-IT" sz="1800" spc="-1" strike="noStrike">
              <a:solidFill>
                <a:srgbClr val="000000"/>
              </a:solidFill>
              <a:uFill>
                <a:solidFill>
                  <a:srgbClr val="ffffff"/>
                </a:solidFill>
              </a:uFill>
              <a:latin typeface="Arial"/>
            </a:endParaRPr>
          </a:p>
        </p:txBody>
      </p:sp>
      <p:sp>
        <p:nvSpPr>
          <p:cNvPr id="20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300" spc="-1" strike="noStrike">
                <a:solidFill>
                  <a:srgbClr val="000000"/>
                </a:solidFill>
                <a:uFill>
                  <a:solidFill>
                    <a:srgbClr val="ffffff"/>
                  </a:solidFill>
                </a:uFill>
                <a:latin typeface="Arial"/>
                <a:ea typeface="DejaVu Sans"/>
              </a:rPr>
              <a:t>In tal caso, la stazione appaltante assegna al concorrente un termine, non superiore a dieci giorni, perché siano rese, integrate o regolarizzate le dichiarazioni necessarie, indicandone il contenuto e i soggetti che le devono rendere, da presentare contestualmente al documento comprovante l'avvenuto pagamento della sanzione, a pena di esclusione. La sanzione è dovuta esclusivamente in caso di regolarizzazione. </a:t>
            </a:r>
            <a:r>
              <a:rPr i="1" lang="it-IT" sz="2300" spc="-1" strike="noStrike" u="sng">
                <a:solidFill>
                  <a:srgbClr val="000000"/>
                </a:solidFill>
                <a:uFill>
                  <a:solidFill>
                    <a:srgbClr val="ffffff"/>
                  </a:solidFill>
                </a:uFill>
                <a:latin typeface="Arial"/>
                <a:ea typeface="DejaVu Sans"/>
              </a:rPr>
              <a:t>Nei casi di irregolarità formali, ovvero di mancanza o incompletezza di dichiarazioni non essenziali, la stazione appaltante ne richiede comunque la regolarizzazione con la procedura di cui al periodo precedente, ma non applica alcuna sanzione.</a:t>
            </a:r>
            <a:r>
              <a:rPr lang="it-IT" sz="2300" spc="-1" strike="noStrike">
                <a:solidFill>
                  <a:srgbClr val="000000"/>
                </a:solidFill>
                <a:uFill>
                  <a:solidFill>
                    <a:srgbClr val="ffffff"/>
                  </a:solidFill>
                </a:uFill>
                <a:latin typeface="Arial"/>
                <a:ea typeface="DejaVu Sans"/>
              </a:rPr>
              <a:t> </a:t>
            </a:r>
            <a:r>
              <a:rPr b="1" lang="it-IT" sz="2300" spc="-1" strike="noStrike" u="sng">
                <a:solidFill>
                  <a:srgbClr val="000000"/>
                </a:solidFill>
                <a:uFill>
                  <a:solidFill>
                    <a:srgbClr val="ffffff"/>
                  </a:solidFill>
                </a:uFill>
                <a:latin typeface="Arial"/>
                <a:ea typeface="DejaVu Sans"/>
              </a:rPr>
              <a:t>In caso di inutile decorso del termine di regolarizzazione, il concorrente è escluso dalla gara.</a:t>
            </a:r>
            <a:r>
              <a:rPr lang="it-IT" sz="2300" spc="-1" strike="noStrike">
                <a:solidFill>
                  <a:srgbClr val="000000"/>
                </a:solidFill>
                <a:uFill>
                  <a:solidFill>
                    <a:srgbClr val="ffffff"/>
                  </a:solidFill>
                </a:uFill>
                <a:latin typeface="Arial"/>
                <a:ea typeface="DejaVu Sans"/>
              </a:rPr>
              <a:t> Costituiscono irregolarità essenziali non sanabili le carenze della documentazione che non consentono l'individuazione del contenuto o del soggetto responsabile della stessa.</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21" dur="indefinite" restart="never" nodeType="tmRoot">
          <p:childTnLst>
            <p:seq>
              <p:cTn id="122" nodeType="mainSeq"/>
              <p:prevCondLst>
                <p:cond delay="0" evt="onPrev">
                  <p:tgtEl>
                    <p:sldTgt/>
                  </p:tgtEl>
                </p:cond>
              </p:prevCondLst>
              <p:nextCondLst>
                <p:cond delay="0" evt="onNext">
                  <p:tgtEl>
                    <p:sldTgt/>
                  </p:tgtEl>
                </p:cond>
              </p:nextCondLst>
            </p:seq>
          </p:childTnLst>
        </p:cTn>
      </p:par>
    </p:tnLst>
  </p:timing>
</p:sld>
</file>

<file path=ppt/slides/slide6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85 Documento di gara europeo</a:t>
            </a:r>
            <a:endParaRPr lang="it-IT" sz="1800" spc="-1" strike="noStrike">
              <a:solidFill>
                <a:srgbClr val="000000"/>
              </a:solidFill>
              <a:uFill>
                <a:solidFill>
                  <a:srgbClr val="ffffff"/>
                </a:solidFill>
              </a:uFill>
              <a:latin typeface="Arial"/>
            </a:endParaRPr>
          </a:p>
        </p:txBody>
      </p:sp>
      <p:sp>
        <p:nvSpPr>
          <p:cNvPr id="20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Al momento della presentazione delle domande di partecipazione o delle offerte, le stazioni appaltanti accettano il documento di gara unico europeo (DGUE), redatto in conformità al modello di formulario approvato con regolamento dalla Commissione europea. Il DGUE è fornito esclusivamente in forma elettronica a partire dal 18 aprile 2018, e consiste in un'autodichiarazione aggiornata come prova documentale preliminare in sostituzione dei certificati rilasciati da autorità pubbliche o terzi in cui si conferma che l'operatore economico soddisfa le seguenti condizioni: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a) non si trova in una delle situazioni di cui all'</a:t>
            </a:r>
            <a:r>
              <a:rPr lang="it-IT" sz="2400" spc="-1" strike="noStrike" u="sng">
                <a:solidFill>
                  <a:srgbClr val="0000ff"/>
                </a:solidFill>
                <a:uFill>
                  <a:solidFill>
                    <a:srgbClr val="ffffff"/>
                  </a:solidFill>
                </a:uFill>
                <a:latin typeface="Arial"/>
                <a:ea typeface="DejaVu Sans"/>
                <a:hlinkClick r:id="rId1"/>
              </a:rPr>
              <a:t>articolo 80</a:t>
            </a:r>
            <a:r>
              <a:rPr lang="it-IT" sz="2400" spc="-1" strike="noStrike">
                <a:solidFill>
                  <a:srgbClr val="000000"/>
                </a:solidFill>
                <a:uFill>
                  <a:solidFill>
                    <a:srgbClr val="ffffff"/>
                  </a:solidFill>
                </a:uFill>
                <a:latin typeface="Tahoma"/>
                <a:ea typeface="Tahoma"/>
              </a:rPr>
              <a:t>;</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b) soddisfa i criteri di selezione definiti a norma dell'</a:t>
            </a:r>
            <a:r>
              <a:rPr lang="it-IT" sz="2400" spc="-1" strike="noStrike" u="sng">
                <a:solidFill>
                  <a:srgbClr val="0000ff"/>
                </a:solidFill>
                <a:uFill>
                  <a:solidFill>
                    <a:srgbClr val="ffffff"/>
                  </a:solidFill>
                </a:uFill>
                <a:latin typeface="Arial"/>
                <a:ea typeface="DejaVu Sans"/>
                <a:hlinkClick r:id="rId2"/>
              </a:rPr>
              <a:t>articolo 83</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c) soddisfa </a:t>
            </a:r>
            <a:r>
              <a:rPr b="1" lang="it-IT" sz="2400" spc="-1" strike="noStrike" u="sng">
                <a:solidFill>
                  <a:srgbClr val="000000"/>
                </a:solidFill>
                <a:uFill>
                  <a:solidFill>
                    <a:srgbClr val="ffffff"/>
                  </a:solidFill>
                </a:uFill>
                <a:latin typeface="Tahoma"/>
                <a:ea typeface="Tahoma"/>
              </a:rPr>
              <a:t>gli eventuali criteri oggettivi</a:t>
            </a:r>
            <a:r>
              <a:rPr lang="it-IT" sz="2400" spc="-1" strike="noStrike">
                <a:solidFill>
                  <a:srgbClr val="000000"/>
                </a:solidFill>
                <a:uFill>
                  <a:solidFill>
                    <a:srgbClr val="ffffff"/>
                  </a:solidFill>
                </a:uFill>
                <a:latin typeface="Tahoma"/>
                <a:ea typeface="Tahoma"/>
              </a:rPr>
              <a:t> fissati a norma dell'</a:t>
            </a:r>
            <a:r>
              <a:rPr lang="it-IT" sz="2400" spc="-1" strike="noStrike" u="sng">
                <a:solidFill>
                  <a:srgbClr val="0000ff"/>
                </a:solidFill>
                <a:uFill>
                  <a:solidFill>
                    <a:srgbClr val="ffffff"/>
                  </a:solidFill>
                </a:uFill>
                <a:latin typeface="Arial"/>
                <a:ea typeface="DejaVu Sans"/>
                <a:hlinkClick r:id="rId3"/>
              </a:rPr>
              <a:t>articolo 91</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23" dur="indefinite" restart="never" nodeType="tmRoot">
          <p:childTnLst>
            <p:seq>
              <p:cTn id="124" nodeType="mainSeq"/>
              <p:prevCondLst>
                <p:cond delay="0" evt="onPrev">
                  <p:tgtEl>
                    <p:sldTgt/>
                  </p:tgtEl>
                </p:cond>
              </p:prevCondLst>
              <p:nextCondLst>
                <p:cond delay="0" evt="onNext">
                  <p:tgtEl>
                    <p:sldTgt/>
                  </p:tgtEl>
                </p:cond>
              </p:nextCondLst>
            </p:seq>
          </p:childTnLst>
        </p:cTn>
      </p:par>
    </p:tnLst>
  </p:timing>
</p:sld>
</file>

<file path=ppt/slides/slide6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85 Documento di gara europeo</a:t>
            </a:r>
            <a:endParaRPr lang="it-IT" sz="1800" spc="-1" strike="noStrike">
              <a:solidFill>
                <a:srgbClr val="000000"/>
              </a:solidFill>
              <a:uFill>
                <a:solidFill>
                  <a:srgbClr val="ffffff"/>
                </a:solidFill>
              </a:uFill>
              <a:latin typeface="Arial"/>
            </a:endParaRPr>
          </a:p>
        </p:txBody>
      </p:sp>
      <p:sp>
        <p:nvSpPr>
          <p:cNvPr id="206"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La stazione appaltante può, altresì, chiedere agli offerenti e ai candidati, in qualsiasi momento nel corso della procedura, di presentare tutti i documenti complementari o parte di essi, qualora questo sia necessario per assicurare il corretto svolgimento della procedura. Prima dell'aggiudicazione dell'appalto, la stazione appaltante richiede all'offerente cui ha deciso di aggiudicare l'appalto, nonché all'impresa che la segue in graduatoria, tranne nel caso di appalti basati su accordi quadro se conclusi ai sensi dell'</a:t>
            </a:r>
            <a:r>
              <a:rPr lang="it-IT" sz="2400" spc="-1" strike="noStrike" u="sng">
                <a:solidFill>
                  <a:srgbClr val="0000ff"/>
                </a:solidFill>
                <a:uFill>
                  <a:solidFill>
                    <a:srgbClr val="ffffff"/>
                  </a:solidFill>
                </a:uFill>
                <a:latin typeface="Tahoma"/>
                <a:ea typeface="Tahoma"/>
                <a:hlinkClick r:id="rId1"/>
              </a:rPr>
              <a:t>articolo 53, comma 3 o comma 4, lettera a)</a:t>
            </a:r>
            <a:r>
              <a:rPr lang="it-IT" sz="2400" spc="-1" strike="noStrike">
                <a:solidFill>
                  <a:srgbClr val="000000"/>
                </a:solidFill>
                <a:uFill>
                  <a:solidFill>
                    <a:srgbClr val="ffffff"/>
                  </a:solidFill>
                </a:uFill>
                <a:latin typeface="Tahoma"/>
                <a:ea typeface="Tahoma"/>
              </a:rPr>
              <a:t>, di presentare documenti complementari aggiornati conformemente all'</a:t>
            </a:r>
            <a:r>
              <a:rPr lang="it-IT" sz="2400" spc="-1" strike="noStrike" u="sng">
                <a:solidFill>
                  <a:srgbClr val="0000ff"/>
                </a:solidFill>
                <a:uFill>
                  <a:solidFill>
                    <a:srgbClr val="ffffff"/>
                  </a:solidFill>
                </a:uFill>
                <a:latin typeface="Tahoma"/>
                <a:ea typeface="Tahoma"/>
                <a:hlinkClick r:id="rId2"/>
              </a:rPr>
              <a:t>articolo 86</a:t>
            </a:r>
            <a:r>
              <a:rPr lang="it-IT" sz="2400" spc="-1" strike="noStrike">
                <a:solidFill>
                  <a:srgbClr val="000000"/>
                </a:solidFill>
                <a:uFill>
                  <a:solidFill>
                    <a:srgbClr val="ffffff"/>
                  </a:solidFill>
                </a:uFill>
                <a:latin typeface="Tahoma"/>
                <a:ea typeface="Tahoma"/>
              </a:rPr>
              <a:t> e, se del caso, all'</a:t>
            </a:r>
            <a:r>
              <a:rPr lang="it-IT" sz="2400" spc="-1" strike="noStrike" u="sng">
                <a:solidFill>
                  <a:srgbClr val="0000ff"/>
                </a:solidFill>
                <a:uFill>
                  <a:solidFill>
                    <a:srgbClr val="ffffff"/>
                  </a:solidFill>
                </a:uFill>
                <a:latin typeface="Tahoma"/>
                <a:ea typeface="Tahoma"/>
                <a:hlinkClick r:id="rId3"/>
              </a:rPr>
              <a:t>articolo 87</a:t>
            </a:r>
            <a:r>
              <a:rPr lang="it-IT" sz="2400" spc="-1" strike="noStrike">
                <a:solidFill>
                  <a:srgbClr val="000000"/>
                </a:solidFill>
                <a:uFill>
                  <a:solidFill>
                    <a:srgbClr val="ffffff"/>
                  </a:solidFill>
                </a:uFill>
                <a:latin typeface="Tahoma"/>
                <a:ea typeface="Tahoma"/>
              </a:rPr>
              <a:t>. La stazione appaltante può invitare gli operatori economici a integrare i certificati richiesti ai sensi degli </a:t>
            </a:r>
            <a:r>
              <a:rPr lang="it-IT" sz="2400" spc="-1" strike="noStrike" u="sng">
                <a:solidFill>
                  <a:srgbClr val="0000ff"/>
                </a:solidFill>
                <a:uFill>
                  <a:solidFill>
                    <a:srgbClr val="ffffff"/>
                  </a:solidFill>
                </a:uFill>
                <a:latin typeface="Tahoma"/>
                <a:ea typeface="Tahoma"/>
                <a:hlinkClick r:id="rId4"/>
              </a:rPr>
              <a:t>articoli 86 e 87</a:t>
            </a:r>
            <a:r>
              <a:rPr lang="it-IT" sz="2400" spc="-1" strike="noStrike">
                <a:solidFill>
                  <a:srgbClr val="000000"/>
                </a:solidFill>
                <a:uFill>
                  <a:solidFill>
                    <a:srgbClr val="ffffff"/>
                  </a:solidFill>
                </a:uFill>
                <a:latin typeface="Tahoma"/>
                <a:ea typeface="Tahoma"/>
              </a:rPr>
              <a:t>.</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25" dur="indefinite" restart="never" nodeType="tmRoot">
          <p:childTnLst>
            <p:seq>
              <p:cTn id="126" nodeType="mainSeq"/>
              <p:prevCondLst>
                <p:cond delay="0" evt="onPrev">
                  <p:tgtEl>
                    <p:sldTgt/>
                  </p:tgtEl>
                </p:cond>
              </p:prevCondLst>
              <p:nextCondLst>
                <p:cond delay="0" evt="onNext">
                  <p:tgtEl>
                    <p:sldTgt/>
                  </p:tgtEl>
                </p:cond>
              </p:nextCondLst>
            </p:seq>
          </p:childTnLst>
        </p:cTn>
      </p:par>
    </p:tnLst>
  </p:timing>
</p:sld>
</file>

<file path=ppt/slides/slide6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85 Documento di gara europeo</a:t>
            </a:r>
            <a:endParaRPr lang="it-IT" sz="1800" spc="-1" strike="noStrike">
              <a:solidFill>
                <a:srgbClr val="000000"/>
              </a:solidFill>
              <a:uFill>
                <a:solidFill>
                  <a:srgbClr val="ffffff"/>
                </a:solidFill>
              </a:uFill>
              <a:latin typeface="Arial"/>
            </a:endParaRPr>
          </a:p>
        </p:txBody>
      </p:sp>
      <p:sp>
        <p:nvSpPr>
          <p:cNvPr id="20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In deroga al comma 5, agli operatori economici non è richiesto di presentare documenti complementari o altre prove documentali qualora questi siano presenti nella banca dati di cui all'</a:t>
            </a:r>
            <a:r>
              <a:rPr lang="it-IT" sz="2400" spc="-1" strike="noStrike" u="sng">
                <a:solidFill>
                  <a:srgbClr val="0000ff"/>
                </a:solidFill>
                <a:uFill>
                  <a:solidFill>
                    <a:srgbClr val="ffffff"/>
                  </a:solidFill>
                </a:uFill>
                <a:latin typeface="Tahoma"/>
                <a:ea typeface="Tahoma"/>
                <a:hlinkClick r:id="rId1"/>
              </a:rPr>
              <a:t>articolo 81</a:t>
            </a:r>
            <a:r>
              <a:rPr lang="it-IT" sz="2400" spc="-1" strike="noStrike">
                <a:solidFill>
                  <a:srgbClr val="000000"/>
                </a:solidFill>
                <a:uFill>
                  <a:solidFill>
                    <a:srgbClr val="ffffff"/>
                  </a:solidFill>
                </a:uFill>
                <a:latin typeface="Tahoma"/>
                <a:ea typeface="Tahoma"/>
              </a:rPr>
              <a:t> o qualora la stazione appaltante, avendo aggiudicato l'appalto o concluso l'accordo quadro, possieda già tali documenti.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27" dur="indefinite" restart="never" nodeType="tmRoot">
          <p:childTnLst>
            <p:seq>
              <p:cTn id="128" nodeType="mainSeq"/>
              <p:prevCondLst>
                <p:cond delay="0" evt="onPrev">
                  <p:tgtEl>
                    <p:sldTgt/>
                  </p:tgtEl>
                </p:cond>
              </p:prevCondLst>
              <p:nextCondLst>
                <p:cond delay="0" evt="onNext">
                  <p:tgtEl>
                    <p:sldTgt/>
                  </p:tgtEl>
                </p:cond>
              </p:nextCondLst>
            </p:seq>
          </p:childTnLst>
        </p:cTn>
      </p:par>
    </p:tnLst>
  </p:timing>
</p:sld>
</file>

<file path=ppt/slides/slide6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86 Mezzi di prova</a:t>
            </a:r>
            <a:endParaRPr lang="it-IT" sz="1800" spc="-1" strike="noStrike">
              <a:solidFill>
                <a:srgbClr val="000000"/>
              </a:solidFill>
              <a:uFill>
                <a:solidFill>
                  <a:srgbClr val="ffffff"/>
                </a:solidFill>
              </a:uFill>
              <a:latin typeface="Arial"/>
            </a:endParaRPr>
          </a:p>
        </p:txBody>
      </p:sp>
      <p:sp>
        <p:nvSpPr>
          <p:cNvPr id="21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Le stazioni appaltanti possono chiedere i certificati, le dichiarazioni e gli altri mezzi di prova di cui al presente articolo e all'</a:t>
            </a:r>
            <a:r>
              <a:rPr lang="it-IT" sz="2400" spc="-1" strike="noStrike" u="sng">
                <a:solidFill>
                  <a:srgbClr val="0000ff"/>
                </a:solidFill>
                <a:uFill>
                  <a:solidFill>
                    <a:srgbClr val="ffffff"/>
                  </a:solidFill>
                </a:uFill>
                <a:latin typeface="Tahoma"/>
                <a:ea typeface="Tahoma"/>
                <a:hlinkClick r:id="rId1"/>
              </a:rPr>
              <a:t>allegato XVII</a:t>
            </a:r>
            <a:r>
              <a:rPr lang="it-IT" sz="2400" spc="-1" strike="noStrike">
                <a:solidFill>
                  <a:srgbClr val="000000"/>
                </a:solidFill>
                <a:uFill>
                  <a:solidFill>
                    <a:srgbClr val="ffffff"/>
                  </a:solidFill>
                </a:uFill>
                <a:latin typeface="Tahoma"/>
                <a:ea typeface="Tahoma"/>
              </a:rPr>
              <a:t>, come prova dell'assenza di motivi di esclusione di cui all'</a:t>
            </a:r>
            <a:r>
              <a:rPr lang="it-IT" sz="2400" spc="-1" strike="noStrike" u="sng">
                <a:solidFill>
                  <a:srgbClr val="0000ff"/>
                </a:solidFill>
                <a:uFill>
                  <a:solidFill>
                    <a:srgbClr val="ffffff"/>
                  </a:solidFill>
                </a:uFill>
                <a:latin typeface="Tahoma"/>
                <a:ea typeface="Tahoma"/>
                <a:hlinkClick r:id="rId2"/>
              </a:rPr>
              <a:t>articolo 80</a:t>
            </a:r>
            <a:r>
              <a:rPr lang="it-IT" sz="2400" spc="-1" strike="noStrike">
                <a:solidFill>
                  <a:srgbClr val="000000"/>
                </a:solidFill>
                <a:uFill>
                  <a:solidFill>
                    <a:srgbClr val="ffffff"/>
                  </a:solidFill>
                </a:uFill>
                <a:latin typeface="Tahoma"/>
                <a:ea typeface="Tahoma"/>
              </a:rPr>
              <a:t> e del rispetto dei criteri di selezione di cui all'art. 83. Le stazioni appaltanti non esigono mezzi di prova diversi da quelli di cui al presente articolo, all'</a:t>
            </a:r>
            <a:r>
              <a:rPr lang="it-IT" sz="2400" spc="-1" strike="noStrike" u="sng">
                <a:solidFill>
                  <a:srgbClr val="0000ff"/>
                </a:solidFill>
                <a:uFill>
                  <a:solidFill>
                    <a:srgbClr val="ffffff"/>
                  </a:solidFill>
                </a:uFill>
                <a:latin typeface="Tahoma"/>
                <a:ea typeface="Tahoma"/>
                <a:hlinkClick r:id="rId3"/>
              </a:rPr>
              <a:t>allegato XVII</a:t>
            </a:r>
            <a:r>
              <a:rPr lang="it-IT" sz="2400" spc="-1" strike="noStrike">
                <a:solidFill>
                  <a:srgbClr val="000000"/>
                </a:solidFill>
                <a:uFill>
                  <a:solidFill>
                    <a:srgbClr val="ffffff"/>
                  </a:solidFill>
                </a:uFill>
                <a:latin typeface="Tahoma"/>
                <a:ea typeface="Tahoma"/>
              </a:rPr>
              <a:t> e all’</a:t>
            </a:r>
            <a:r>
              <a:rPr lang="it-IT" sz="2400" spc="-1" strike="noStrike" u="sng">
                <a:solidFill>
                  <a:srgbClr val="0000ff"/>
                </a:solidFill>
                <a:uFill>
                  <a:solidFill>
                    <a:srgbClr val="ffffff"/>
                  </a:solidFill>
                </a:uFill>
                <a:latin typeface="Tahoma"/>
                <a:ea typeface="Tahoma"/>
                <a:hlinkClick r:id="rId4"/>
              </a:rPr>
              <a:t>articolo 110</a:t>
            </a:r>
            <a:r>
              <a:rPr lang="it-IT" sz="2400" spc="-1" strike="noStrike">
                <a:solidFill>
                  <a:srgbClr val="000000"/>
                </a:solidFill>
                <a:uFill>
                  <a:solidFill>
                    <a:srgbClr val="ffffff"/>
                  </a:solidFill>
                </a:uFill>
                <a:latin typeface="Tahoma"/>
                <a:ea typeface="Tahoma"/>
              </a:rPr>
              <a:t>. Gli operatori economici possono avvalersi di qualsiasi mezzo idoneo documentale per provare che essi disporranno delle risorse necessarie.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29" dur="indefinite" restart="never" nodeType="tmRoot">
          <p:childTnLst>
            <p:seq>
              <p:cTn id="130" nodeType="mainSeq"/>
              <p:prevCondLst>
                <p:cond delay="0" evt="onPrev">
                  <p:tgtEl>
                    <p:sldTgt/>
                  </p:tgtEl>
                </p:cond>
              </p:prevCondLst>
              <p:nextCondLst>
                <p:cond delay="0" evt="onNext">
                  <p:tgtEl>
                    <p:sldTgt/>
                  </p:tgtEl>
                </p:cond>
              </p:nextCondLst>
            </p:seq>
          </p:childTnLst>
        </p:cTn>
      </p:par>
    </p:tnLst>
  </p:timing>
</p:sld>
</file>

<file path=ppt/slides/slide6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86 Mezzi di prova</a:t>
            </a:r>
            <a:endParaRPr lang="it-IT" sz="1800" spc="-1" strike="noStrike">
              <a:solidFill>
                <a:srgbClr val="000000"/>
              </a:solidFill>
              <a:uFill>
                <a:solidFill>
                  <a:srgbClr val="ffffff"/>
                </a:solidFill>
              </a:uFill>
              <a:latin typeface="Arial"/>
            </a:endParaRPr>
          </a:p>
        </p:txBody>
      </p:sp>
      <p:sp>
        <p:nvSpPr>
          <p:cNvPr id="21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200" spc="-1" strike="noStrike">
                <a:solidFill>
                  <a:srgbClr val="000000"/>
                </a:solidFill>
                <a:uFill>
                  <a:solidFill>
                    <a:srgbClr val="ffffff"/>
                  </a:solidFill>
                </a:uFill>
                <a:latin typeface="Tahoma"/>
                <a:ea typeface="Tahoma"/>
              </a:rPr>
              <a:t>Le stazioni appaltanti accettano i seguenti documenti come prova sufficiente della non applicabilità all'operatore economico dei motivi di esclusione di cui all'</a:t>
            </a:r>
            <a:r>
              <a:rPr lang="it-IT" sz="2200" spc="-1" strike="noStrike" u="sng">
                <a:solidFill>
                  <a:srgbClr val="0000ff"/>
                </a:solidFill>
                <a:uFill>
                  <a:solidFill>
                    <a:srgbClr val="ffffff"/>
                  </a:solidFill>
                </a:uFill>
                <a:latin typeface="Tahoma"/>
                <a:ea typeface="Tahoma"/>
                <a:hlinkClick r:id="rId1"/>
              </a:rPr>
              <a:t>articolo 80</a:t>
            </a:r>
            <a:r>
              <a:rPr lang="it-IT" sz="22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Tahoma"/>
                <a:ea typeface="Tahoma"/>
              </a:rPr>
              <a:t>a) per quanto riguarda i commi 1, 2 e 3 di detto articolo, il certificato del casellario giudiziario o in sua mancanza, un documento equivalente rilasciato dalla competente autorità giudiziaria o amministrativa dello Stato membro o del Paese d'origine o di provenienza da cui risulta il soddisfacimento dei requisiti previsti; </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Tahoma"/>
                <a:ea typeface="Tahoma"/>
              </a:rPr>
              <a:t>b) per quanto riguarda il comma 4 di detto articolo, tramite apposita certificazione rilasciata dalla amministrazione fiscale competente e, con riferimento ai contributi previdenziali e assistenziali, tramite il Documento Unico della Regolarità Contributiva rilasciato dagli Istituti previdenziali ai sensi della normativa vigente ovvero tramite analoga certificazione rilasciata dalle autorità competenti di altri Stati.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31" dur="indefinite" restart="never" nodeType="tmRoot">
          <p:childTnLst>
            <p:seq>
              <p:cTn id="132" nodeType="mainSeq"/>
              <p:prevCondLst>
                <p:cond delay="0" evt="onPrev">
                  <p:tgtEl>
                    <p:sldTgt/>
                  </p:tgtEl>
                </p:cond>
              </p:prevCondLst>
              <p:nextCondLst>
                <p:cond delay="0" evt="onNext">
                  <p:tgtEl>
                    <p:sldTgt/>
                  </p:tgtEl>
                </p:cond>
              </p:nextCondLst>
            </p:seq>
          </p:childTnLst>
        </p:cTn>
      </p:par>
    </p:tnLst>
  </p:timing>
</p:sld>
</file>

<file path=ppt/slides/slide6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86 Mezzi di prova</a:t>
            </a:r>
            <a:endParaRPr lang="it-IT" sz="1800" spc="-1" strike="noStrike">
              <a:solidFill>
                <a:srgbClr val="000000"/>
              </a:solidFill>
              <a:uFill>
                <a:solidFill>
                  <a:srgbClr val="ffffff"/>
                </a:solidFill>
              </a:uFill>
              <a:latin typeface="Arial"/>
            </a:endParaRPr>
          </a:p>
        </p:txBody>
      </p:sp>
      <p:sp>
        <p:nvSpPr>
          <p:cNvPr id="21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Di norma, la prova della capacità economica e finanziaria dell'operatore economico può essere fornita mediante uno o più mezzi di prova indicati nell'</a:t>
            </a:r>
            <a:r>
              <a:rPr lang="it-IT" sz="2400" spc="-1" strike="noStrike" u="sng">
                <a:solidFill>
                  <a:srgbClr val="0000ff"/>
                </a:solidFill>
                <a:uFill>
                  <a:solidFill>
                    <a:srgbClr val="ffffff"/>
                  </a:solidFill>
                </a:uFill>
                <a:latin typeface="Tahoma"/>
                <a:ea typeface="Tahoma"/>
                <a:hlinkClick r:id="rId1"/>
              </a:rPr>
              <a:t>allegato XVII, parte I</a:t>
            </a:r>
            <a:r>
              <a:rPr lang="it-IT" sz="2400" spc="-1" strike="noStrike">
                <a:solidFill>
                  <a:srgbClr val="000000"/>
                </a:solidFill>
                <a:uFill>
                  <a:solidFill>
                    <a:srgbClr val="ffffff"/>
                  </a:solidFill>
                </a:uFill>
                <a:latin typeface="Tahoma"/>
                <a:ea typeface="Tahoma"/>
              </a:rPr>
              <a:t>. L'operatore economico, che per fondati motivi non è in grado di presentare le referenze chieste dall'amministrazione aggiudicatrice, può provare la propria capacità economica e finanziaria mediante un qualsiasi altro documento considerato idoneo dalla stazione appaltante.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Le capacità tecniche degli operatori economici possono essere dimostrate con uno o più mezzi di prova di cui all'</a:t>
            </a:r>
            <a:r>
              <a:rPr lang="it-IT" sz="2400" spc="-1" strike="noStrike" u="sng">
                <a:solidFill>
                  <a:srgbClr val="0000ff"/>
                </a:solidFill>
                <a:uFill>
                  <a:solidFill>
                    <a:srgbClr val="ffffff"/>
                  </a:solidFill>
                </a:uFill>
                <a:latin typeface="Tahoma"/>
                <a:ea typeface="Tahoma"/>
                <a:hlinkClick r:id="rId2"/>
              </a:rPr>
              <a:t>allegato XVII, parte II</a:t>
            </a:r>
            <a:r>
              <a:rPr lang="it-IT" sz="2400" spc="-1" strike="noStrike">
                <a:solidFill>
                  <a:srgbClr val="000000"/>
                </a:solidFill>
                <a:uFill>
                  <a:solidFill>
                    <a:srgbClr val="ffffff"/>
                  </a:solidFill>
                </a:uFill>
                <a:latin typeface="Tahoma"/>
                <a:ea typeface="Tahoma"/>
              </a:rPr>
              <a:t>, in funzione della natura, della quantità o dell'importanza e dell'uso dei lavori, delle forniture o dei servizi. </a:t>
            </a:r>
            <a:r>
              <a:rPr lang="it-IT" sz="22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33" dur="indefinite" restart="never" nodeType="tmRoot">
          <p:childTnLst>
            <p:seq>
              <p:cTn id="134" nodeType="mainSeq"/>
              <p:prevCondLst>
                <p:cond delay="0" evt="onPrev">
                  <p:tgtEl>
                    <p:sldTgt/>
                  </p:tgtEl>
                </p:cond>
              </p:prevCondLst>
              <p:nextCondLst>
                <p:cond delay="0" evt="onNext">
                  <p:tgtEl>
                    <p:sldTgt/>
                  </p:tgtEl>
                </p:cond>
              </p:nextCondLst>
            </p:seq>
          </p:childTnLst>
        </p:cTn>
      </p:par>
    </p:tnLst>
  </p:timing>
</p:sld>
</file>

<file path=ppt/slides/slide6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89 Avvalimento</a:t>
            </a:r>
            <a:endParaRPr lang="it-IT" sz="1800" spc="-1" strike="noStrike">
              <a:solidFill>
                <a:srgbClr val="000000"/>
              </a:solidFill>
              <a:uFill>
                <a:solidFill>
                  <a:srgbClr val="ffffff"/>
                </a:solidFill>
              </a:uFill>
              <a:latin typeface="Arial"/>
            </a:endParaRPr>
          </a:p>
        </p:txBody>
      </p:sp>
      <p:sp>
        <p:nvSpPr>
          <p:cNvPr id="216"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L'operatore economico, singolo o in raggruppamento di cui all'</a:t>
            </a:r>
            <a:r>
              <a:rPr lang="it-IT" sz="2400" spc="-1" strike="noStrike" u="sng">
                <a:solidFill>
                  <a:srgbClr val="0000ff"/>
                </a:solidFill>
                <a:uFill>
                  <a:solidFill>
                    <a:srgbClr val="ffffff"/>
                  </a:solidFill>
                </a:uFill>
                <a:latin typeface="Tahoma"/>
                <a:ea typeface="Tahoma"/>
                <a:hlinkClick r:id="rId1"/>
              </a:rPr>
              <a:t>articolo 45</a:t>
            </a:r>
            <a:r>
              <a:rPr lang="it-IT" sz="2400" spc="-1" strike="noStrike">
                <a:solidFill>
                  <a:srgbClr val="000000"/>
                </a:solidFill>
                <a:uFill>
                  <a:solidFill>
                    <a:srgbClr val="ffffff"/>
                  </a:solidFill>
                </a:uFill>
                <a:latin typeface="Tahoma"/>
                <a:ea typeface="Tahoma"/>
              </a:rPr>
              <a:t>, per un determinato appalto, può soddisfare la richiesta relativa al possesso dei requisiti di carattere economico, finanziario, tecnico e professionale di cui all'</a:t>
            </a:r>
            <a:r>
              <a:rPr lang="it-IT" sz="2400" spc="-1" strike="noStrike" u="sng">
                <a:solidFill>
                  <a:srgbClr val="0000ff"/>
                </a:solidFill>
                <a:uFill>
                  <a:solidFill>
                    <a:srgbClr val="ffffff"/>
                  </a:solidFill>
                </a:uFill>
                <a:latin typeface="Tahoma"/>
                <a:ea typeface="Tahoma"/>
                <a:hlinkClick r:id="rId2"/>
              </a:rPr>
              <a:t>articolo 83, comma 1, lettere b) e c)</a:t>
            </a:r>
            <a:r>
              <a:rPr lang="it-IT" sz="2400" spc="-1" strike="noStrike">
                <a:solidFill>
                  <a:srgbClr val="000000"/>
                </a:solidFill>
                <a:uFill>
                  <a:solidFill>
                    <a:srgbClr val="ffffff"/>
                  </a:solidFill>
                </a:uFill>
                <a:latin typeface="Tahoma"/>
                <a:ea typeface="Tahoma"/>
              </a:rPr>
              <a:t>, necessari per partecipare ad una procedura di gara, e, in ogni caso, con esclusione dei requisiti di cui all'</a:t>
            </a:r>
            <a:r>
              <a:rPr lang="it-IT" sz="2400" spc="-1" strike="noStrike" u="sng">
                <a:solidFill>
                  <a:srgbClr val="0000ff"/>
                </a:solidFill>
                <a:uFill>
                  <a:solidFill>
                    <a:srgbClr val="ffffff"/>
                  </a:solidFill>
                </a:uFill>
                <a:latin typeface="Tahoma"/>
                <a:ea typeface="Tahoma"/>
                <a:hlinkClick r:id="rId3"/>
              </a:rPr>
              <a:t>articolo 80</a:t>
            </a:r>
            <a:r>
              <a:rPr lang="it-IT" sz="2400" spc="-1" strike="noStrike">
                <a:solidFill>
                  <a:srgbClr val="000000"/>
                </a:solidFill>
                <a:uFill>
                  <a:solidFill>
                    <a:srgbClr val="ffffff"/>
                  </a:solidFill>
                </a:uFill>
                <a:latin typeface="Tahoma"/>
                <a:ea typeface="Tahoma"/>
              </a:rPr>
              <a:t>, nonché il possesso dei requisiti di qualificazione di cui all'</a:t>
            </a:r>
            <a:r>
              <a:rPr lang="it-IT" sz="2400" spc="-1" strike="noStrike" u="sng">
                <a:solidFill>
                  <a:srgbClr val="0000ff"/>
                </a:solidFill>
                <a:uFill>
                  <a:solidFill>
                    <a:srgbClr val="ffffff"/>
                  </a:solidFill>
                </a:uFill>
                <a:latin typeface="Tahoma"/>
                <a:ea typeface="Tahoma"/>
                <a:hlinkClick r:id="rId4"/>
              </a:rPr>
              <a:t>articolo 84</a:t>
            </a:r>
            <a:r>
              <a:rPr lang="it-IT" sz="2400" spc="-1" strike="noStrike">
                <a:solidFill>
                  <a:srgbClr val="000000"/>
                </a:solidFill>
                <a:uFill>
                  <a:solidFill>
                    <a:srgbClr val="ffffff"/>
                  </a:solidFill>
                </a:uFill>
                <a:latin typeface="Tahoma"/>
                <a:ea typeface="Tahoma"/>
              </a:rPr>
              <a:t>, </a:t>
            </a:r>
            <a:r>
              <a:rPr b="1" i="1" lang="it-IT" sz="2400" spc="-1" strike="noStrike" u="sng">
                <a:solidFill>
                  <a:srgbClr val="000000"/>
                </a:solidFill>
                <a:uFill>
                  <a:solidFill>
                    <a:srgbClr val="ffffff"/>
                  </a:solidFill>
                </a:uFill>
                <a:latin typeface="Tahoma"/>
                <a:ea typeface="Tahoma"/>
              </a:rPr>
              <a:t>avvalendosi delle capacità di altri soggetti, anche di partecipanti al raggruppamento, a prescindere dalla natura giuridica dei suoi legami con questi ultimi.</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35" dur="indefinite" restart="never" nodeType="tmRoot">
          <p:childTnLst>
            <p:seq>
              <p:cTn id="136" nodeType="mainSeq"/>
              <p:prevCondLst>
                <p:cond delay="0" evt="onPrev">
                  <p:tgtEl>
                    <p:sldTgt/>
                  </p:tgtEl>
                </p:cond>
              </p:prevCondLst>
              <p:nextCondLst>
                <p:cond delay="0" evt="onNext">
                  <p:tgtEl>
                    <p:sldTgt/>
                  </p:tgtEl>
                </p:cond>
              </p:nextCondLst>
            </p:seq>
          </p:childTnLst>
        </p:cTn>
      </p:par>
    </p:tnLst>
  </p:timing>
</p:sld>
</file>

<file path=ppt/slides/slide6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91 Riduzione numero candidati</a:t>
            </a:r>
            <a:endParaRPr lang="it-IT" sz="1800" spc="-1" strike="noStrike">
              <a:solidFill>
                <a:srgbClr val="000000"/>
              </a:solidFill>
              <a:uFill>
                <a:solidFill>
                  <a:srgbClr val="ffffff"/>
                </a:solidFill>
              </a:uFill>
              <a:latin typeface="Arial"/>
            </a:endParaRPr>
          </a:p>
        </p:txBody>
      </p:sp>
      <p:sp>
        <p:nvSpPr>
          <p:cNvPr id="21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200" spc="-1" strike="noStrike">
                <a:solidFill>
                  <a:srgbClr val="000000"/>
                </a:solidFill>
                <a:uFill>
                  <a:solidFill>
                    <a:srgbClr val="ffffff"/>
                  </a:solidFill>
                </a:uFill>
                <a:latin typeface="Tahoma"/>
                <a:ea typeface="Tahoma"/>
              </a:rPr>
              <a:t>Nelle procedure ristrette, nelle procedure competitive con negoziazione, nelle procedure di dialogo competitivo e di partenariato per l'innovazione, le stazioni appaltanti, quando lo richieda la difficoltà o la complessità dell'opera, della fornitura o del servizio, possono limitare il numero di candidati che soddisfano i criteri di selezione e che possono essere invitati a presentare un'offerta, a negoziare o a partecipare al dialogo, purché sia assicurato il numero minimo, di cui al comma 2, di candidati qualificati. </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Tahoma"/>
                <a:ea typeface="Tahoma"/>
              </a:rPr>
              <a:t>Quando si avvalgono di tale facoltà, le stazioni appaltanti indicano nel bando di gara o nell'invito a confermare interesse i criteri oggettivi e non discriminatori, secondo il principio di proporzionalità che intendono applicare, il numero minimo dei candidati che intendono invitare, e, ove lo ritengano opportuno per motivate esigenze di buon andamento, il numero massimo. Nelle procedure ristrette il numero minimo di candidati non può essere inferiore a cinque.</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37" dur="indefinite" restart="never" nodeType="tmRoot">
          <p:childTnLst>
            <p:seq>
              <p:cTn id="138"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29 – Disposizioni comuni</a:t>
            </a:r>
            <a:endParaRPr lang="it-IT" sz="1800" spc="-1" strike="noStrike">
              <a:solidFill>
                <a:srgbClr val="000000"/>
              </a:solidFill>
              <a:uFill>
                <a:solidFill>
                  <a:srgbClr val="ffffff"/>
                </a:solidFill>
              </a:uFill>
              <a:latin typeface="Arial"/>
            </a:endParaRPr>
          </a:p>
        </p:txBody>
      </p:sp>
      <p:sp>
        <p:nvSpPr>
          <p:cNvPr id="94" name="CustomShape 2"/>
          <p:cNvSpPr/>
          <p:nvPr/>
        </p:nvSpPr>
        <p:spPr>
          <a:xfrm>
            <a:off x="502920" y="1295640"/>
            <a:ext cx="9066600" cy="5470200"/>
          </a:xfrm>
          <a:prstGeom prst="rect">
            <a:avLst/>
          </a:prstGeom>
          <a:noFill/>
          <a:ln>
            <a:noFill/>
          </a:ln>
        </p:spPr>
        <p:style>
          <a:lnRef idx="0"/>
          <a:fillRef idx="0"/>
          <a:effectRef idx="0"/>
          <a:fontRef idx="minor"/>
        </p:style>
        <p:txBody>
          <a:bodyPr lIns="0" rIns="0" tIns="0" bIns="0"/>
          <a:p>
            <a:pPr algn="ctr">
              <a:lnSpc>
                <a:spcPct val="100000"/>
              </a:lnSpc>
            </a:pPr>
            <a:r>
              <a:rPr b="1" lang="it-IT" sz="2400" spc="-1" strike="noStrike">
                <a:solidFill>
                  <a:srgbClr val="000000"/>
                </a:solidFill>
                <a:uFill>
                  <a:solidFill>
                    <a:srgbClr val="ffffff"/>
                  </a:solidFill>
                </a:uFill>
                <a:latin typeface="Arial"/>
                <a:ea typeface="DejaVu Sans"/>
              </a:rPr>
              <a:t>(Principi in materia di trasparenza)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1. </a:t>
            </a:r>
            <a:r>
              <a:rPr lang="it-IT" sz="1900" spc="-1" strike="noStrike">
                <a:solidFill>
                  <a:srgbClr val="000000"/>
                </a:solidFill>
                <a:uFill>
                  <a:solidFill>
                    <a:srgbClr val="ffffff"/>
                  </a:solidFill>
                </a:uFill>
                <a:latin typeface="Arial"/>
                <a:ea typeface="DejaVu Sans"/>
              </a:rPr>
              <a:t>Tutti gli atti delle amministrazioni aggiudicatrici e degli enti aggiudicatori relativi alla programmazione di lavori, opere, servizi e forniture, nonche' alle procedure per l'affidamento di appalti pubblici di servizi, forniture, lavori e opere, di concorsi pubblici di progettazione, di concorsi di idee e di concessioni, compresi quelli tra enti nell'ambito del settore pubblico di cui all'articolo 5, ... devono essere pubblicati e aggiornati sul profilo del committente, nella sezione "Amministrazione trasparente", con l'applicazione delle disposizioni di cui al decreto legislativo 14 marzo 2013, n. 33. Al fine di consentire l'eventuale proposizione del ricorso ai sensi dell' articolo 120 del codice del processo amministrativo, sono altresi' pubblicati, nei successivi due giorni dalla data di adozione dei relativi atti, il provvedimento che determina le esclusioni dalla procedura di affidamento e le ammissioni all'esito delle valutazioni dei requisiti soggettivi, economico-finanziari e tecnico-professionali. E' inoltre pubblicata la composizione della commissione giudicatrice e i curricula dei suoi componenti. Nella stessa sezione sono pubblicati anche i resoconti della gestione finanziaria dei contratti al termine della loro esecuzione. 2. Gli atti di cui al comma 1, nel rispetto di quanto previsto dall'articolo 53, sono, altresi', pubblicati sul sito del Ministero delle infrastrutture e dei trasporti e sulla piattaforma digitale istituita presso l'ANAC, anche tramite i sistemi informatizzati regionali, di cui al comma 4, e le piattaforme regionali di e-procurement interconnesse tramite cooperazione applicativa.</a:t>
            </a:r>
            <a:endParaRPr lang="it-IT" sz="1800" spc="-1" strike="noStrike">
              <a:solidFill>
                <a:srgbClr val="000000"/>
              </a:solidFill>
              <a:uFill>
                <a:solidFill>
                  <a:srgbClr val="ffffff"/>
                </a:solidFill>
              </a:uFill>
              <a:latin typeface="Arial"/>
            </a:endParaRPr>
          </a:p>
        </p:txBody>
      </p:sp>
    </p:spTree>
  </p:cSld>
  <p:timing>
    <p:tnLst>
      <p:par>
        <p:cTn id="13" dur="indefinite" restart="never" nodeType="tmRoot">
          <p:childTnLst>
            <p:seq>
              <p:cTn id="14" nodeType="mainSeq"/>
              <p:prevCondLst>
                <p:cond delay="0" evt="onPrev">
                  <p:tgtEl>
                    <p:sldTgt/>
                  </p:tgtEl>
                </p:cond>
              </p:prevCondLst>
              <p:nextCondLst>
                <p:cond delay="0" evt="onNext">
                  <p:tgtEl>
                    <p:sldTgt/>
                  </p:tgtEl>
                </p:cond>
              </p:nextCondLst>
            </p:seq>
          </p:childTnLst>
        </p:cTn>
      </p:par>
    </p:tnLst>
  </p:timing>
</p:sld>
</file>

<file path=ppt/slides/slide7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93 Garanzie per partecipare</a:t>
            </a:r>
            <a:endParaRPr lang="it-IT" sz="1800" spc="-1" strike="noStrike">
              <a:solidFill>
                <a:srgbClr val="000000"/>
              </a:solidFill>
              <a:uFill>
                <a:solidFill>
                  <a:srgbClr val="ffffff"/>
                </a:solidFill>
              </a:uFill>
              <a:latin typeface="Arial"/>
            </a:endParaRPr>
          </a:p>
        </p:txBody>
      </p:sp>
      <p:sp>
        <p:nvSpPr>
          <p:cNvPr id="22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L'offerta è corredata da una garanzia fideiussoria, denominata "garanzia provvisoria" pari al 2 percento del prezzo base indicato nel bando o nell'invito, sotto forma di cauzione o di fideiussione, a scelta dell'offerente. Al fine di rendere l'importo della garanzia proporzionato e adeguato alla natura delle prestazioni oggetto del contratto e al grado di rischio ad esso connesso, la stazione appaltante può motivatamente ridurre l'importo della cauzione sino all'1 per cento ovvero incrementarlo sino al 4 per cento.</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39" dur="indefinite" restart="never" nodeType="tmRoot">
          <p:childTnLst>
            <p:seq>
              <p:cTn id="140" nodeType="mainSeq"/>
              <p:prevCondLst>
                <p:cond delay="0" evt="onPrev">
                  <p:tgtEl>
                    <p:sldTgt/>
                  </p:tgtEl>
                </p:cond>
              </p:prevCondLst>
              <p:nextCondLst>
                <p:cond delay="0" evt="onNext">
                  <p:tgtEl>
                    <p:sldTgt/>
                  </p:tgtEl>
                </p:cond>
              </p:nextCondLst>
            </p:seq>
          </p:childTnLst>
        </p:cTn>
      </p:par>
    </p:tnLst>
  </p:timing>
</p:sld>
</file>

<file path=ppt/slides/slide7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93 Garanzie per partecipare</a:t>
            </a:r>
            <a:endParaRPr lang="it-IT" sz="1800" spc="-1" strike="noStrike">
              <a:solidFill>
                <a:srgbClr val="000000"/>
              </a:solidFill>
              <a:uFill>
                <a:solidFill>
                  <a:srgbClr val="ffffff"/>
                </a:solidFill>
              </a:uFill>
              <a:latin typeface="Arial"/>
            </a:endParaRPr>
          </a:p>
        </p:txBody>
      </p:sp>
      <p:sp>
        <p:nvSpPr>
          <p:cNvPr id="22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L'offerta è corredata da una garanzia fideiussoria, denominata "garanzia provvisoria" pari al 2 percento del prezzo base indicato nel bando o nell'invito, sotto forma di cauzione o di fideiussione, a scelta dell'offerente. Al fine di rendere l'importo della garanzia proporzionato e adeguato alla natura delle prestazioni oggetto del contratto e al grado di rischio ad esso connesso, la stazione appaltante può motivatamente ridurre l'importo della cauzione sino all'1 per cento ovvero incrementarlo sino al 4 per cento.</a:t>
            </a:r>
            <a:endParaRPr lang="it-IT" sz="1800" spc="-1" strike="noStrike">
              <a:solidFill>
                <a:srgbClr val="000000"/>
              </a:solidFill>
              <a:uFill>
                <a:solidFill>
                  <a:srgbClr val="ffffff"/>
                </a:solidFill>
              </a:uFill>
              <a:latin typeface="Arial"/>
            </a:endParaRPr>
          </a:p>
          <a:p>
            <a:pPr algn="just">
              <a:lnSpc>
                <a:spcPct val="100000"/>
              </a:lnSpc>
            </a:pPr>
            <a:r>
              <a:rPr b="1" lang="it-IT" sz="2000" spc="-1" strike="noStrike">
                <a:solidFill>
                  <a:srgbClr val="000000"/>
                </a:solidFill>
                <a:uFill>
                  <a:solidFill>
                    <a:srgbClr val="ffffff"/>
                  </a:solidFill>
                </a:uFill>
                <a:latin typeface="Tahoma"/>
                <a:ea typeface="Tahoma"/>
              </a:rPr>
              <a:t>La cauzione</a:t>
            </a:r>
            <a:r>
              <a:rPr lang="it-IT" sz="2000" spc="-1" strike="noStrike">
                <a:solidFill>
                  <a:srgbClr val="000000"/>
                </a:solidFill>
                <a:uFill>
                  <a:solidFill>
                    <a:srgbClr val="ffffff"/>
                  </a:solidFill>
                </a:uFill>
                <a:latin typeface="Tahoma"/>
                <a:ea typeface="Tahoma"/>
              </a:rPr>
              <a:t> può essere costituita, a scelta dell'offerente, in contanti o in titoli del debito pubblico garantiti dallo Stato al corso del giorno del deposito, presso una sezione di tesoreria provinciale o presso le aziende autorizzate, a titolo di pegno a favore dell'amministrazione aggiudicatrice. </a:t>
            </a:r>
            <a:endParaRPr lang="it-IT" sz="1800" spc="-1" strike="noStrike">
              <a:solidFill>
                <a:srgbClr val="000000"/>
              </a:solidFill>
              <a:uFill>
                <a:solidFill>
                  <a:srgbClr val="ffffff"/>
                </a:solidFill>
              </a:uFill>
              <a:latin typeface="Arial"/>
            </a:endParaRPr>
          </a:p>
          <a:p>
            <a:pPr algn="just">
              <a:lnSpc>
                <a:spcPct val="100000"/>
              </a:lnSpc>
            </a:pPr>
            <a:r>
              <a:rPr b="1" lang="it-IT" sz="2000" spc="-1" strike="noStrike">
                <a:solidFill>
                  <a:srgbClr val="000000"/>
                </a:solidFill>
                <a:uFill>
                  <a:solidFill>
                    <a:srgbClr val="ffffff"/>
                  </a:solidFill>
                </a:uFill>
                <a:latin typeface="Tahoma"/>
                <a:ea typeface="Tahoma"/>
              </a:rPr>
              <a:t>La garanzia fideiussoria</a:t>
            </a:r>
            <a:r>
              <a:rPr lang="it-IT" sz="2000" spc="-1" strike="noStrike">
                <a:solidFill>
                  <a:srgbClr val="000000"/>
                </a:solidFill>
                <a:uFill>
                  <a:solidFill>
                    <a:srgbClr val="ffffff"/>
                  </a:solidFill>
                </a:uFill>
                <a:latin typeface="Tahoma"/>
                <a:ea typeface="Tahoma"/>
              </a:rPr>
              <a:t> di cui al comma 1 a scelta dell'appaltatore può essere rilasciata da imprese bancarie o assicurative che rispondano ai requisiti di solvibilità previsti dalle leggi che ne disciplinano le rispettive attività o rilasciata dagli intermediari finanziari iscritti nell'albo di cui all'</a:t>
            </a:r>
            <a:r>
              <a:rPr lang="it-IT" sz="2000" spc="-1" strike="noStrike" u="sng">
                <a:solidFill>
                  <a:srgbClr val="0000ff"/>
                </a:solidFill>
                <a:uFill>
                  <a:solidFill>
                    <a:srgbClr val="ffffff"/>
                  </a:solidFill>
                </a:uFill>
                <a:latin typeface="Tahoma"/>
                <a:ea typeface="Tahoma"/>
                <a:hlinkClick r:id="rId1"/>
              </a:rPr>
              <a:t>articolo 106 del decreto legislativo 1° settembre 1993, n. 385</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41" dur="indefinite" restart="never" nodeType="tmRoot">
          <p:childTnLst>
            <p:seq>
              <p:cTn id="142" nodeType="mainSeq"/>
              <p:prevCondLst>
                <p:cond delay="0" evt="onPrev">
                  <p:tgtEl>
                    <p:sldTgt/>
                  </p:tgtEl>
                </p:cond>
              </p:prevCondLst>
              <p:nextCondLst>
                <p:cond delay="0" evt="onNext">
                  <p:tgtEl>
                    <p:sldTgt/>
                  </p:tgtEl>
                </p:cond>
              </p:nextCondLst>
            </p:seq>
          </p:childTnLst>
        </p:cTn>
      </p:par>
    </p:tnLst>
  </p:timing>
</p:sld>
</file>

<file path=ppt/slides/slide7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93 Garanzie per partecipare</a:t>
            </a:r>
            <a:endParaRPr lang="it-IT" sz="1800" spc="-1" strike="noStrike">
              <a:solidFill>
                <a:srgbClr val="000000"/>
              </a:solidFill>
              <a:uFill>
                <a:solidFill>
                  <a:srgbClr val="ffffff"/>
                </a:solidFill>
              </a:uFill>
              <a:latin typeface="Arial"/>
            </a:endParaRPr>
          </a:p>
        </p:txBody>
      </p:sp>
      <p:sp>
        <p:nvSpPr>
          <p:cNvPr id="22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La garanzia deve prevedere espressamente la rinuncia al beneficio della preventiva escussione del debitore principale, la rinuncia all'eccezione di cui all'</a:t>
            </a:r>
            <a:r>
              <a:rPr lang="it-IT" sz="2400" spc="-1" strike="noStrike" u="sng">
                <a:solidFill>
                  <a:srgbClr val="0000ff"/>
                </a:solidFill>
                <a:uFill>
                  <a:solidFill>
                    <a:srgbClr val="ffffff"/>
                  </a:solidFill>
                </a:uFill>
                <a:latin typeface="Tahoma"/>
                <a:ea typeface="Tahoma"/>
                <a:hlinkClick r:id="rId1"/>
              </a:rPr>
              <a:t>articolo 1957, secondo comma, del codice civile</a:t>
            </a:r>
            <a:r>
              <a:rPr lang="it-IT" sz="2400" spc="-1" strike="noStrike">
                <a:solidFill>
                  <a:srgbClr val="000000"/>
                </a:solidFill>
                <a:uFill>
                  <a:solidFill>
                    <a:srgbClr val="ffffff"/>
                  </a:solidFill>
                </a:uFill>
                <a:latin typeface="Tahoma"/>
                <a:ea typeface="Tahoma"/>
              </a:rPr>
              <a:t> nonché l'operatività della garanzia medesima entro quindici giorni, a semplice richiesta scritta della stazione appaltante.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La garanzia deve avere efficacia per almeno centottanta giorni dalla data di presentazione dell'offerta.</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La garanzia copre la mancata sottoscrizione del contratto dopo l'aggiudicazione, per fatto dell'affidatario riconducibile ad una condotta connotata da dolo o colpa grave, ed è svincolata automaticamente al momento della sottoscrizione del contratto medesimo.</a:t>
            </a:r>
            <a:r>
              <a:rPr lang="it-IT" sz="12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43" dur="indefinite" restart="never" nodeType="tmRoot">
          <p:childTnLst>
            <p:seq>
              <p:cTn id="144" nodeType="mainSeq"/>
              <p:prevCondLst>
                <p:cond delay="0" evt="onPrev">
                  <p:tgtEl>
                    <p:sldTgt/>
                  </p:tgtEl>
                </p:cond>
              </p:prevCondLst>
              <p:nextCondLst>
                <p:cond delay="0" evt="onNext">
                  <p:tgtEl>
                    <p:sldTgt/>
                  </p:tgtEl>
                </p:cond>
              </p:nextCondLst>
            </p:seq>
          </p:childTnLst>
        </p:cTn>
      </p:par>
    </p:tnLst>
  </p:timing>
</p:sld>
</file>

<file path=ppt/slides/slide7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93 Garanzie per partecipare</a:t>
            </a:r>
            <a:endParaRPr lang="it-IT" sz="1800" spc="-1" strike="noStrike">
              <a:solidFill>
                <a:srgbClr val="000000"/>
              </a:solidFill>
              <a:uFill>
                <a:solidFill>
                  <a:srgbClr val="ffffff"/>
                </a:solidFill>
              </a:uFill>
              <a:latin typeface="Arial"/>
            </a:endParaRPr>
          </a:p>
        </p:txBody>
      </p:sp>
      <p:sp>
        <p:nvSpPr>
          <p:cNvPr id="226"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L'offerta è altresì corredata, a pena di esclusione, dall'impegno di un fideiussore, anche diverso da quello che ha rilasciato la garanzia provvisoria, a rilasciare la garanzia fideiussoria per l'esecuzione del contratto, di cui agli </a:t>
            </a:r>
            <a:r>
              <a:rPr lang="it-IT" sz="2400" spc="-1" strike="noStrike" u="sng">
                <a:solidFill>
                  <a:srgbClr val="0000ff"/>
                </a:solidFill>
                <a:uFill>
                  <a:solidFill>
                    <a:srgbClr val="ffffff"/>
                  </a:solidFill>
                </a:uFill>
                <a:latin typeface="Tahoma"/>
                <a:ea typeface="Tahoma"/>
                <a:hlinkClick r:id="rId1"/>
              </a:rPr>
              <a:t>articoli 103</a:t>
            </a:r>
            <a:r>
              <a:rPr lang="it-IT" sz="2400" spc="-1" strike="noStrike">
                <a:solidFill>
                  <a:srgbClr val="000000"/>
                </a:solidFill>
                <a:uFill>
                  <a:solidFill>
                    <a:srgbClr val="ffffff"/>
                  </a:solidFill>
                </a:uFill>
                <a:latin typeface="Tahoma"/>
                <a:ea typeface="Tahoma"/>
              </a:rPr>
              <a:t> e 105 </a:t>
            </a:r>
            <a:r>
              <a:rPr i="1" lang="it-IT" sz="2400" spc="-1" strike="noStrike">
                <a:solidFill>
                  <a:srgbClr val="ff0000"/>
                </a:solidFill>
                <a:uFill>
                  <a:solidFill>
                    <a:srgbClr val="ffffff"/>
                  </a:solidFill>
                </a:uFill>
                <a:latin typeface="Tahoma"/>
                <a:ea typeface="Tahoma"/>
              </a:rPr>
              <a:t>(rectius: </a:t>
            </a:r>
            <a:r>
              <a:rPr i="1" lang="it-IT" sz="2400" spc="-1" strike="noStrike" u="sng">
                <a:solidFill>
                  <a:srgbClr val="0000ff"/>
                </a:solidFill>
                <a:uFill>
                  <a:solidFill>
                    <a:srgbClr val="ffffff"/>
                  </a:solidFill>
                </a:uFill>
                <a:latin typeface="Tahoma"/>
                <a:ea typeface="Tahoma"/>
                <a:hlinkClick r:id="rId2"/>
              </a:rPr>
              <a:t>art. 104</a:t>
            </a:r>
            <a:r>
              <a:rPr i="1" lang="it-IT" sz="2400" spc="-1" strike="noStrike">
                <a:solidFill>
                  <a:srgbClr val="ff0000"/>
                </a:solidFill>
                <a:uFill>
                  <a:solidFill>
                    <a:srgbClr val="ffffff"/>
                  </a:solidFill>
                </a:uFill>
                <a:latin typeface="Tahoma"/>
                <a:ea typeface="Tahoma"/>
              </a:rPr>
              <a:t>)</a:t>
            </a:r>
            <a:r>
              <a:rPr lang="it-IT" sz="2400" spc="-1" strike="noStrike">
                <a:solidFill>
                  <a:srgbClr val="000000"/>
                </a:solidFill>
                <a:uFill>
                  <a:solidFill>
                    <a:srgbClr val="ffffff"/>
                  </a:solidFill>
                </a:uFill>
                <a:latin typeface="Tahoma"/>
                <a:ea typeface="Tahoma"/>
              </a:rPr>
              <a:t>, qualora l'offerente risultasse affidatario.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La stazione appaltante, nell'atto con cui comunica l'aggiudicazione ai non aggiudicatari, provvede contestualmente, nei loro confronti, allo svincolo della garanzia di cui al comma1, tempestivamente e comunque entro un termine non superiore a trenta giorni dall'aggiudicazione, anche quando non sia ancora scaduto il termine di efficacia della garanzia.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45" dur="indefinite" restart="never" nodeType="tmRoot">
          <p:childTnLst>
            <p:seq>
              <p:cTn id="146" nodeType="mainSeq"/>
              <p:prevCondLst>
                <p:cond delay="0" evt="onPrev">
                  <p:tgtEl>
                    <p:sldTgt/>
                  </p:tgtEl>
                </p:cond>
              </p:prevCondLst>
              <p:nextCondLst>
                <p:cond delay="0" evt="onNext">
                  <p:tgtEl>
                    <p:sldTgt/>
                  </p:tgtEl>
                </p:cond>
              </p:nextCondLst>
            </p:seq>
          </p:childTnLst>
        </p:cTn>
      </p:par>
    </p:tnLst>
  </p:timing>
</p:sld>
</file>

<file path=ppt/slides/slide7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94 Principi per la selezione</a:t>
            </a:r>
            <a:endParaRPr lang="it-IT" sz="1800" spc="-1" strike="noStrike">
              <a:solidFill>
                <a:srgbClr val="000000"/>
              </a:solidFill>
              <a:uFill>
                <a:solidFill>
                  <a:srgbClr val="ffffff"/>
                </a:solidFill>
              </a:uFill>
              <a:latin typeface="Arial"/>
            </a:endParaRPr>
          </a:p>
        </p:txBody>
      </p:sp>
      <p:sp>
        <p:nvSpPr>
          <p:cNvPr id="22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200" spc="-1" strike="noStrike">
                <a:solidFill>
                  <a:srgbClr val="000000"/>
                </a:solidFill>
                <a:uFill>
                  <a:solidFill>
                    <a:srgbClr val="ffffff"/>
                  </a:solidFill>
                </a:uFill>
                <a:latin typeface="Tahoma"/>
                <a:ea typeface="Tahoma"/>
              </a:rPr>
              <a:t>Gli appalti sono aggiudicati sulla base di criteri stabiliti conformemente agli </a:t>
            </a:r>
            <a:r>
              <a:rPr lang="it-IT" sz="2200" spc="-1" strike="noStrike" u="sng">
                <a:solidFill>
                  <a:srgbClr val="0000ff"/>
                </a:solidFill>
                <a:uFill>
                  <a:solidFill>
                    <a:srgbClr val="ffffff"/>
                  </a:solidFill>
                </a:uFill>
                <a:latin typeface="Tahoma"/>
                <a:ea typeface="Tahoma"/>
                <a:hlinkClick r:id="rId1"/>
              </a:rPr>
              <a:t>articoli da 95 a 97</a:t>
            </a:r>
            <a:r>
              <a:rPr lang="it-IT" sz="2200" spc="-1" strike="noStrike">
                <a:solidFill>
                  <a:srgbClr val="000000"/>
                </a:solidFill>
                <a:uFill>
                  <a:solidFill>
                    <a:srgbClr val="ffffff"/>
                  </a:solidFill>
                </a:uFill>
                <a:latin typeface="Tahoma"/>
                <a:ea typeface="Tahoma"/>
              </a:rPr>
              <a:t> previa verifica, in applicazione degli </a:t>
            </a:r>
            <a:r>
              <a:rPr lang="it-IT" sz="2200" spc="-1" strike="noStrike" u="sng">
                <a:solidFill>
                  <a:srgbClr val="0000ff"/>
                </a:solidFill>
                <a:uFill>
                  <a:solidFill>
                    <a:srgbClr val="ffffff"/>
                  </a:solidFill>
                </a:uFill>
                <a:latin typeface="Tahoma"/>
                <a:ea typeface="Tahoma"/>
                <a:hlinkClick r:id="rId2"/>
              </a:rPr>
              <a:t>articoli da 80 a 83</a:t>
            </a:r>
            <a:r>
              <a:rPr lang="it-IT" sz="2200" spc="-1" strike="noStrike">
                <a:solidFill>
                  <a:srgbClr val="000000"/>
                </a:solidFill>
                <a:uFill>
                  <a:solidFill>
                    <a:srgbClr val="ffffff"/>
                  </a:solidFill>
                </a:uFill>
                <a:latin typeface="Tahoma"/>
                <a:ea typeface="Tahoma"/>
              </a:rPr>
              <a:t>, della sussistenza dei seguenti presupposti: </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Tahoma"/>
                <a:ea typeface="Tahoma"/>
              </a:rPr>
              <a:t>a) l'offerta è conforme ai requisiti, alle condizioni e ai criteri indicati nel bando di gara o nell'invito a confermare interesse nonché nei documenti di gara, tenuto conto, se del caso, dell'</a:t>
            </a:r>
            <a:r>
              <a:rPr lang="it-IT" sz="2200" spc="-1" strike="noStrike" u="sng">
                <a:solidFill>
                  <a:srgbClr val="0000ff"/>
                </a:solidFill>
                <a:uFill>
                  <a:solidFill>
                    <a:srgbClr val="ffffff"/>
                  </a:solidFill>
                </a:uFill>
                <a:latin typeface="Tahoma"/>
                <a:ea typeface="Tahoma"/>
                <a:hlinkClick r:id="rId3"/>
              </a:rPr>
              <a:t>articolo 95, comma 14</a:t>
            </a:r>
            <a:r>
              <a:rPr lang="it-IT" sz="22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Tahoma"/>
                <a:ea typeface="Tahoma"/>
              </a:rPr>
              <a:t>b) l'offerta proviene da un offerente che non è escluso ai sensi dell'</a:t>
            </a:r>
            <a:r>
              <a:rPr lang="it-IT" sz="2200" spc="-1" strike="noStrike" u="sng">
                <a:solidFill>
                  <a:srgbClr val="0000ff"/>
                </a:solidFill>
                <a:uFill>
                  <a:solidFill>
                    <a:srgbClr val="ffffff"/>
                  </a:solidFill>
                </a:uFill>
                <a:latin typeface="Tahoma"/>
                <a:ea typeface="Tahoma"/>
                <a:hlinkClick r:id="rId4"/>
              </a:rPr>
              <a:t>articolo 80</a:t>
            </a:r>
            <a:r>
              <a:rPr lang="it-IT" sz="2200" spc="-1" strike="noStrike">
                <a:solidFill>
                  <a:srgbClr val="000000"/>
                </a:solidFill>
                <a:uFill>
                  <a:solidFill>
                    <a:srgbClr val="ffffff"/>
                  </a:solidFill>
                </a:uFill>
                <a:latin typeface="Tahoma"/>
                <a:ea typeface="Tahoma"/>
              </a:rPr>
              <a:t> e che soddisfa i criteri di selezione fissati dall'amministrazione aggiudicatrice ai sensi dell'</a:t>
            </a:r>
            <a:r>
              <a:rPr lang="it-IT" sz="2200" spc="-1" strike="noStrike" u="sng">
                <a:solidFill>
                  <a:srgbClr val="0000ff"/>
                </a:solidFill>
                <a:uFill>
                  <a:solidFill>
                    <a:srgbClr val="ffffff"/>
                  </a:solidFill>
                </a:uFill>
                <a:latin typeface="Tahoma"/>
                <a:ea typeface="Tahoma"/>
                <a:hlinkClick r:id="rId5"/>
              </a:rPr>
              <a:t>articolo 83</a:t>
            </a:r>
            <a:r>
              <a:rPr lang="it-IT" sz="2200" spc="-1" strike="noStrike">
                <a:solidFill>
                  <a:srgbClr val="000000"/>
                </a:solidFill>
                <a:uFill>
                  <a:solidFill>
                    <a:srgbClr val="ffffff"/>
                  </a:solidFill>
                </a:uFill>
                <a:latin typeface="Tahoma"/>
                <a:ea typeface="Tahoma"/>
              </a:rPr>
              <a:t> e, se del caso, le norme e i criteri non discriminatori di cui all'</a:t>
            </a:r>
            <a:r>
              <a:rPr lang="it-IT" sz="2200" spc="-1" strike="noStrike" u="sng">
                <a:solidFill>
                  <a:srgbClr val="0000ff"/>
                </a:solidFill>
                <a:uFill>
                  <a:solidFill>
                    <a:srgbClr val="ffffff"/>
                  </a:solidFill>
                </a:uFill>
                <a:latin typeface="Tahoma"/>
                <a:ea typeface="Tahoma"/>
                <a:hlinkClick r:id="rId6"/>
              </a:rPr>
              <a:t>articolo 91</a:t>
            </a:r>
            <a:r>
              <a:rPr lang="it-IT" sz="22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Tahoma"/>
                <a:ea typeface="Tahoma"/>
              </a:rPr>
              <a:t>2. La stazione appaltante può decidere di non aggiudicare l'appalto all'offerente che ha presentato l'offerta economicamente più vantaggiosa, se ha accertato che l'offerta non soddisfa gli obblighi di cui all'</a:t>
            </a:r>
            <a:r>
              <a:rPr lang="it-IT" sz="2200" spc="-1" strike="noStrike" u="sng">
                <a:solidFill>
                  <a:srgbClr val="0000ff"/>
                </a:solidFill>
                <a:uFill>
                  <a:solidFill>
                    <a:srgbClr val="ffffff"/>
                  </a:solidFill>
                </a:uFill>
                <a:latin typeface="Tahoma"/>
                <a:ea typeface="Tahoma"/>
                <a:hlinkClick r:id="rId7"/>
              </a:rPr>
              <a:t>articolo 30, comma 3</a:t>
            </a:r>
            <a:r>
              <a:rPr lang="it-IT" sz="2200" spc="-1" strike="noStrike">
                <a:solidFill>
                  <a:srgbClr val="000000"/>
                </a:solidFill>
                <a:uFill>
                  <a:solidFill>
                    <a:srgbClr val="ffffff"/>
                  </a:solidFill>
                </a:uFill>
                <a:latin typeface="Tahoma"/>
                <a:ea typeface="Tahoma"/>
              </a:rPr>
              <a:t>. </a:t>
            </a:r>
            <a:r>
              <a:rPr b="1" lang="it-IT" sz="2200" spc="-1" strike="noStrike">
                <a:solidFill>
                  <a:srgbClr val="000000"/>
                </a:solidFill>
                <a:uFill>
                  <a:solidFill>
                    <a:srgbClr val="ffffff"/>
                  </a:solidFill>
                </a:uFill>
                <a:latin typeface="Tahoma"/>
                <a:ea typeface="Tahoma"/>
              </a:rPr>
              <a:t>(rispetto norme ambientali)</a:t>
            </a:r>
            <a:r>
              <a:rPr lang="it-IT" sz="22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47" dur="indefinite" restart="never" nodeType="tmRoot">
          <p:childTnLst>
            <p:seq>
              <p:cTn id="148" nodeType="mainSeq"/>
              <p:prevCondLst>
                <p:cond delay="0" evt="onPrev">
                  <p:tgtEl>
                    <p:sldTgt/>
                  </p:tgtEl>
                </p:cond>
              </p:prevCondLst>
              <p:nextCondLst>
                <p:cond delay="0" evt="onNext">
                  <p:tgtEl>
                    <p:sldTgt/>
                  </p:tgtEl>
                </p:cond>
              </p:nextCondLst>
            </p:seq>
          </p:childTnLst>
        </p:cTn>
      </p:par>
    </p:tnLst>
  </p:timing>
</p:sld>
</file>

<file path=ppt/slides/slide7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95 Criteri di aggiudicazione</a:t>
            </a:r>
            <a:endParaRPr lang="it-IT" sz="1800" spc="-1" strike="noStrike">
              <a:solidFill>
                <a:srgbClr val="000000"/>
              </a:solidFill>
              <a:uFill>
                <a:solidFill>
                  <a:srgbClr val="ffffff"/>
                </a:solidFill>
              </a:uFill>
              <a:latin typeface="Arial"/>
            </a:endParaRPr>
          </a:p>
        </p:txBody>
      </p:sp>
      <p:sp>
        <p:nvSpPr>
          <p:cNvPr id="23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le stazioni appaltanti, nel rispetto dei principi di trasparenza, di non discriminazione e di parità di trattamento, procedono all'aggiudicazione degli appalti e all'affidamento dei concorsi di progettazione e dei concorsi di idee, sulla base del criterio dell'offerta economicamente più vantaggiosa individuata sulla base del miglior rapporto qualità/prezzo o sulla base dell'elemento prezzo o del costo, seguendo un criterio di comparazione costo/efficacia quale il costo del ciclo di vita, conformemente all'</a:t>
            </a:r>
            <a:r>
              <a:rPr lang="it-IT" sz="2400" spc="-1" strike="noStrike" u="sng">
                <a:solidFill>
                  <a:srgbClr val="0000ff"/>
                </a:solidFill>
                <a:uFill>
                  <a:solidFill>
                    <a:srgbClr val="ffffff"/>
                  </a:solidFill>
                </a:uFill>
                <a:latin typeface="Tahoma"/>
                <a:ea typeface="Tahoma"/>
                <a:hlinkClick r:id="rId1"/>
              </a:rPr>
              <a:t>articolo 96</a:t>
            </a:r>
            <a:r>
              <a:rPr lang="it-IT" sz="2400" spc="-1" strike="noStrike">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49" dur="indefinite" restart="never" nodeType="tmRoot">
          <p:childTnLst>
            <p:seq>
              <p:cTn id="150" nodeType="mainSeq"/>
              <p:prevCondLst>
                <p:cond delay="0" evt="onPrev">
                  <p:tgtEl>
                    <p:sldTgt/>
                  </p:tgtEl>
                </p:cond>
              </p:prevCondLst>
              <p:nextCondLst>
                <p:cond delay="0" evt="onNext">
                  <p:tgtEl>
                    <p:sldTgt/>
                  </p:tgtEl>
                </p:cond>
              </p:nextCondLst>
            </p:seq>
          </p:childTnLst>
        </p:cTn>
      </p:par>
    </p:tnLst>
  </p:timing>
</p:sld>
</file>

<file path=ppt/slides/slide7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95 Criteri di aggiudicazione</a:t>
            </a:r>
            <a:endParaRPr lang="it-IT" sz="1800" spc="-1" strike="noStrike">
              <a:solidFill>
                <a:srgbClr val="000000"/>
              </a:solidFill>
              <a:uFill>
                <a:solidFill>
                  <a:srgbClr val="ffffff"/>
                </a:solidFill>
              </a:uFill>
              <a:latin typeface="Arial"/>
            </a:endParaRPr>
          </a:p>
        </p:txBody>
      </p:sp>
      <p:sp>
        <p:nvSpPr>
          <p:cNvPr id="23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Può essere utilizzato il criterio del minor prezzo:</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a) per i lavori di importo pari o inferiore a 1.000.000 di euro, tenuto conto che la rispondenza ai requisiti di qualità è garantita dall'obbligo che la procedura di gara avvenga sulla base del progetto esecutivo;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b) per i servizi e le forniture con caratteristiche standardizzate o le cui condizioni sono definite dal mercato;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c) per i servizi e le forniture di importo inferiore alla soglia di cui all'</a:t>
            </a:r>
            <a:r>
              <a:rPr lang="it-IT" sz="2400" spc="-1" strike="noStrike" u="sng">
                <a:solidFill>
                  <a:srgbClr val="0000ff"/>
                </a:solidFill>
                <a:uFill>
                  <a:solidFill>
                    <a:srgbClr val="ffffff"/>
                  </a:solidFill>
                </a:uFill>
                <a:latin typeface="Tahoma"/>
                <a:ea typeface="Tahoma"/>
                <a:hlinkClick r:id="rId1"/>
              </a:rPr>
              <a:t>articolo 35</a:t>
            </a:r>
            <a:r>
              <a:rPr lang="it-IT" sz="2400" spc="-1" strike="noStrike">
                <a:solidFill>
                  <a:srgbClr val="000000"/>
                </a:solidFill>
                <a:uFill>
                  <a:solidFill>
                    <a:srgbClr val="ffffff"/>
                  </a:solidFill>
                </a:uFill>
                <a:latin typeface="Tahoma"/>
                <a:ea typeface="Tahoma"/>
              </a:rPr>
              <a:t>, caratterizzati da elevata ripetitività, fatta eccezione per quelli di notevole contenuto tecnologico o che hanno un carattere innovativo.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Le stazioni appaltanti che dispongono l'aggiudicazione ai sensi del comma 4 ne danno adeguata motivazione e indicano nel bando di gara il criterio applicato per selezionare la migliore offerta.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51" dur="indefinite" restart="never" nodeType="tmRoot">
          <p:childTnLst>
            <p:seq>
              <p:cTn id="152" nodeType="mainSeq"/>
              <p:prevCondLst>
                <p:cond delay="0" evt="onPrev">
                  <p:tgtEl>
                    <p:sldTgt/>
                  </p:tgtEl>
                </p:cond>
              </p:prevCondLst>
              <p:nextCondLst>
                <p:cond delay="0" evt="onNext">
                  <p:tgtEl>
                    <p:sldTgt/>
                  </p:tgtEl>
                </p:cond>
              </p:nextCondLst>
            </p:seq>
          </p:childTnLst>
        </p:cTn>
      </p:par>
    </p:tnLst>
  </p:timing>
</p:sld>
</file>

<file path=ppt/slides/slide7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95 Criteri di aggiudicazione</a:t>
            </a:r>
            <a:endParaRPr lang="it-IT" sz="1800" spc="-1" strike="noStrike">
              <a:solidFill>
                <a:srgbClr val="000000"/>
              </a:solidFill>
              <a:uFill>
                <a:solidFill>
                  <a:srgbClr val="ffffff"/>
                </a:solidFill>
              </a:uFill>
              <a:latin typeface="Arial"/>
            </a:endParaRPr>
          </a:p>
        </p:txBody>
      </p:sp>
      <p:sp>
        <p:nvSpPr>
          <p:cNvPr id="23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Nell'offerta economica l'operatore deve indicare i propri costi aziendali concernenti l'adempimento delle disposizioni in materia di salute e sicurezza sui luoghi di lavoro.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Le stazioni appaltanti possono decidere di non procedere all'aggiudicazione se nessuna offerta risulti conveniente o idonea in relazione all'oggetto del contratto. Tale facoltà è indicata espressamente nel bando di gara o nella lettera di invito.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53" dur="indefinite" restart="never" nodeType="tmRoot">
          <p:childTnLst>
            <p:seq>
              <p:cTn id="154" nodeType="mainSeq"/>
              <p:prevCondLst>
                <p:cond delay="0" evt="onPrev">
                  <p:tgtEl>
                    <p:sldTgt/>
                  </p:tgtEl>
                </p:cond>
              </p:prevCondLst>
              <p:nextCondLst>
                <p:cond delay="0" evt="onNext">
                  <p:tgtEl>
                    <p:sldTgt/>
                  </p:tgtEl>
                </p:cond>
              </p:nextCondLst>
            </p:seq>
          </p:childTnLst>
        </p:cTn>
      </p:par>
    </p:tnLst>
  </p:timing>
</p:sld>
</file>

<file path=ppt/slides/slide7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97 Offerte anormalmente basse</a:t>
            </a:r>
            <a:endParaRPr lang="it-IT" sz="1800" spc="-1" strike="noStrike">
              <a:solidFill>
                <a:srgbClr val="000000"/>
              </a:solidFill>
              <a:uFill>
                <a:solidFill>
                  <a:srgbClr val="ffffff"/>
                </a:solidFill>
              </a:uFill>
              <a:latin typeface="Arial"/>
            </a:endParaRPr>
          </a:p>
        </p:txBody>
      </p:sp>
      <p:sp>
        <p:nvSpPr>
          <p:cNvPr id="236"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Gli operatori economici forniscono, su richiesta della stazione appaltante, spiegazioni sul prezzo o sui costi proposti nelle offerte se queste appaiono anormalmente basse, sulla base di un giudizio tecnico sulla congruità, serietà, sostenibilità e realizzabilità dell'offerta.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Il termine di comparazione per determinare se un'offerta è troppo bassa viene stabilito ai sensi dei commi 2 e 3 dell'art. 97.</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55" dur="indefinite" restart="never" nodeType="tmRoot">
          <p:childTnLst>
            <p:seq>
              <p:cTn id="156" nodeType="mainSeq"/>
              <p:prevCondLst>
                <p:cond delay="0" evt="onPrev">
                  <p:tgtEl>
                    <p:sldTgt/>
                  </p:tgtEl>
                </p:cond>
              </p:prevCondLst>
              <p:nextCondLst>
                <p:cond delay="0" evt="onNext">
                  <p:tgtEl>
                    <p:sldTgt/>
                  </p:tgtEl>
                </p:cond>
              </p:nextCondLst>
            </p:seq>
          </p:childTnLst>
        </p:cTn>
      </p:par>
    </p:tnLst>
  </p:timing>
</p:sld>
</file>

<file path=ppt/slides/slide7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97 Offerte anormalmente basse</a:t>
            </a:r>
            <a:endParaRPr lang="it-IT" sz="1800" spc="-1" strike="noStrike">
              <a:solidFill>
                <a:srgbClr val="000000"/>
              </a:solidFill>
              <a:uFill>
                <a:solidFill>
                  <a:srgbClr val="ffffff"/>
                </a:solidFill>
              </a:uFill>
              <a:latin typeface="Arial"/>
            </a:endParaRPr>
          </a:p>
        </p:txBody>
      </p:sp>
      <p:sp>
        <p:nvSpPr>
          <p:cNvPr id="23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La stazione appaltante richiede per iscritto, assegnando al concorrente un termine non inferiore a quindici giorni, la presentazione, per iscritto, delle spiegazioni. Essa esclude l'offerta solo se la prova fornita non giustifica sufficientemente il basso livello di prezzi o di costi proposti, tenendo conto degli elementi di cui al comma 2 o se ha accertato, con le modalità di cui al primo periodo, che l'offerta è anormalmente bassa in quanto: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a) non rispetta gli obblighi di cui all'</a:t>
            </a:r>
            <a:r>
              <a:rPr lang="it-IT" sz="2400" spc="-1" strike="noStrike" u="sng">
                <a:solidFill>
                  <a:srgbClr val="0000ff"/>
                </a:solidFill>
                <a:uFill>
                  <a:solidFill>
                    <a:srgbClr val="ffffff"/>
                  </a:solidFill>
                </a:uFill>
                <a:latin typeface="Tahoma"/>
                <a:ea typeface="Tahoma"/>
                <a:hlinkClick r:id="rId1"/>
              </a:rPr>
              <a:t>articolo 30, comma 3</a:t>
            </a:r>
            <a:r>
              <a:rPr lang="it-IT" sz="2400" spc="-1" strike="noStrike">
                <a:solidFill>
                  <a:srgbClr val="000000"/>
                </a:solidFill>
                <a:uFill>
                  <a:solidFill>
                    <a:srgbClr val="ffffff"/>
                  </a:solidFill>
                </a:uFill>
                <a:latin typeface="Tahoma"/>
                <a:ea typeface="Tahoma"/>
              </a:rPr>
              <a:t>.</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b) non rispetta gli obblighi di cui all'</a:t>
            </a:r>
            <a:r>
              <a:rPr lang="it-IT" sz="2400" spc="-1" strike="noStrike" u="sng">
                <a:solidFill>
                  <a:srgbClr val="0000ff"/>
                </a:solidFill>
                <a:uFill>
                  <a:solidFill>
                    <a:srgbClr val="ffffff"/>
                  </a:solidFill>
                </a:uFill>
                <a:latin typeface="Tahoma"/>
                <a:ea typeface="Tahoma"/>
                <a:hlinkClick r:id="rId2"/>
              </a:rPr>
              <a:t>articolo 105</a:t>
            </a:r>
            <a:r>
              <a:rPr lang="it-IT" sz="2400" spc="-1" strike="noStrike">
                <a:solidFill>
                  <a:srgbClr val="000000"/>
                </a:solidFill>
                <a:uFill>
                  <a:solidFill>
                    <a:srgbClr val="ffffff"/>
                  </a:solidFill>
                </a:uFill>
                <a:latin typeface="Tahoma"/>
                <a:ea typeface="Tahoma"/>
              </a:rPr>
              <a:t>;</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c) sono incongrui gli oneri aziendali della sicurezza di cui all'</a:t>
            </a:r>
            <a:r>
              <a:rPr lang="it-IT" sz="2400" spc="-1" strike="noStrike" u="sng">
                <a:solidFill>
                  <a:srgbClr val="0000ff"/>
                </a:solidFill>
                <a:uFill>
                  <a:solidFill>
                    <a:srgbClr val="ffffff"/>
                  </a:solidFill>
                </a:uFill>
                <a:latin typeface="Tahoma"/>
                <a:ea typeface="Tahoma"/>
                <a:hlinkClick r:id="rId3"/>
              </a:rPr>
              <a:t>articolo 95, comma 9</a:t>
            </a:r>
            <a:r>
              <a:rPr lang="it-IT" sz="2400" spc="-1" strike="noStrike">
                <a:solidFill>
                  <a:srgbClr val="000000"/>
                </a:solidFill>
                <a:uFill>
                  <a:solidFill>
                    <a:srgbClr val="ffffff"/>
                  </a:solidFill>
                </a:uFill>
                <a:latin typeface="Tahoma"/>
                <a:ea typeface="Tahoma"/>
              </a:rPr>
              <a:t>, rispetto all'entità e alle caratteristiche dei lavori, dei servizi e delle forniture;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d) il costo del personale è inferiore ai minimi salariali retributivi indicati nelle apposite tabelle di cui all'</a:t>
            </a:r>
            <a:r>
              <a:rPr lang="it-IT" sz="2400" spc="-1" strike="noStrike" u="sng">
                <a:solidFill>
                  <a:srgbClr val="0000ff"/>
                </a:solidFill>
                <a:uFill>
                  <a:solidFill>
                    <a:srgbClr val="ffffff"/>
                  </a:solidFill>
                </a:uFill>
                <a:latin typeface="Tahoma"/>
                <a:ea typeface="Tahoma"/>
                <a:hlinkClick r:id="rId4"/>
              </a:rPr>
              <a:t>articolo 23, comma 14</a:t>
            </a:r>
            <a:r>
              <a:rPr lang="it-IT" sz="2400" spc="-1" strike="noStrike">
                <a:solidFill>
                  <a:srgbClr val="000000"/>
                </a:solidFill>
                <a:uFill>
                  <a:solidFill>
                    <a:srgbClr val="ffffff"/>
                  </a:solidFill>
                </a:uFill>
                <a:latin typeface="Tahoma"/>
                <a:ea typeface="Tahoma"/>
              </a:rPr>
              <a:t> </a:t>
            </a:r>
            <a:r>
              <a:rPr i="1" lang="it-IT" sz="2400" spc="-1" strike="noStrike">
                <a:solidFill>
                  <a:srgbClr val="ff0000"/>
                </a:solidFill>
                <a:uFill>
                  <a:solidFill>
                    <a:srgbClr val="ffffff"/>
                  </a:solidFill>
                </a:uFill>
                <a:latin typeface="Tahoma"/>
                <a:ea typeface="Tahoma"/>
              </a:rPr>
              <a:t>(in realtà: articolo 23, comma 16).</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57" dur="indefinite" restart="never" nodeType="tmRoot">
          <p:childTnLst>
            <p:seq>
              <p:cTn id="158"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30 – Disposizioni comuni</a:t>
            </a:r>
            <a:endParaRPr lang="it-IT" sz="1800" spc="-1" strike="noStrike">
              <a:solidFill>
                <a:srgbClr val="000000"/>
              </a:solidFill>
              <a:uFill>
                <a:solidFill>
                  <a:srgbClr val="ffffff"/>
                </a:solidFill>
              </a:uFill>
              <a:latin typeface="Arial"/>
            </a:endParaRPr>
          </a:p>
        </p:txBody>
      </p:sp>
      <p:sp>
        <p:nvSpPr>
          <p:cNvPr id="96" name="CustomShape 2"/>
          <p:cNvSpPr/>
          <p:nvPr/>
        </p:nvSpPr>
        <p:spPr>
          <a:xfrm>
            <a:off x="502920" y="1768680"/>
            <a:ext cx="9066600" cy="4382640"/>
          </a:xfrm>
          <a:prstGeom prst="rect">
            <a:avLst/>
          </a:prstGeom>
          <a:noFill/>
          <a:ln>
            <a:noFill/>
          </a:ln>
        </p:spPr>
        <p:style>
          <a:lnRef idx="0"/>
          <a:fillRef idx="0"/>
          <a:effectRef idx="0"/>
          <a:fontRef idx="minor"/>
        </p:style>
        <p:txBody>
          <a:bodyPr lIns="0" rIns="0" tIns="0" bIns="0"/>
          <a:p>
            <a:pPr algn="ctr">
              <a:lnSpc>
                <a:spcPct val="100000"/>
              </a:lnSpc>
            </a:pPr>
            <a:r>
              <a:rPr b="1" lang="it-IT" sz="2400" spc="-1" strike="noStrike">
                <a:solidFill>
                  <a:srgbClr val="000000"/>
                </a:solidFill>
                <a:uFill>
                  <a:solidFill>
                    <a:srgbClr val="ffffff"/>
                  </a:solidFill>
                </a:uFill>
                <a:latin typeface="Arial"/>
                <a:ea typeface="DejaVu Sans"/>
              </a:rPr>
              <a:t>(Principi per l'aggiudicazione e l'esecuzione di appalti e concessioni)</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1. L'affidamento e l'esecuzione di appalti di opere, lavori, servizi, forniture e concessioni, ai sensi del presente codice garantisce la qualita' delle prestazioni e si svolge nel rispetto dei principi di economicita', efficacia, tempestivita' e correttezza. Nell'affidamento degli appalti e delle concessioni, le stazioni appaltanti rispettano, altresi', i principi di libera concorrenza, non discriminazione, trasparenza, proporzionalita', nonche' di pubblicita' con le modalita' indicate nel presente codice.</a:t>
            </a:r>
            <a:endParaRPr lang="it-IT" sz="1800" spc="-1" strike="noStrike">
              <a:solidFill>
                <a:srgbClr val="000000"/>
              </a:solidFill>
              <a:uFill>
                <a:solidFill>
                  <a:srgbClr val="ffffff"/>
                </a:solidFill>
              </a:uFill>
              <a:latin typeface="Arial"/>
            </a:endParaRPr>
          </a:p>
        </p:txBody>
      </p:sp>
    </p:spTree>
  </p:cSld>
  <p:timing>
    <p:tnLst>
      <p:par>
        <p:cTn id="15" dur="indefinite" restart="never" nodeType="tmRoot">
          <p:childTnLst>
            <p:seq>
              <p:cTn id="16" nodeType="mainSeq"/>
              <p:prevCondLst>
                <p:cond delay="0" evt="onPrev">
                  <p:tgtEl>
                    <p:sldTgt/>
                  </p:tgtEl>
                </p:cond>
              </p:prevCondLst>
              <p:nextCondLst>
                <p:cond delay="0" evt="onNext">
                  <p:tgtEl>
                    <p:sldTgt/>
                  </p:tgtEl>
                </p:cond>
              </p:nextCondLst>
            </p:seq>
          </p:childTnLst>
        </p:cTn>
      </p:par>
    </p:tnLst>
  </p:timing>
</p:sld>
</file>

<file path=ppt/slides/slide8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97 Offerte anormalmente basse</a:t>
            </a:r>
            <a:endParaRPr lang="it-IT" sz="1800" spc="-1" strike="noStrike">
              <a:solidFill>
                <a:srgbClr val="000000"/>
              </a:solidFill>
              <a:uFill>
                <a:solidFill>
                  <a:srgbClr val="ffffff"/>
                </a:solidFill>
              </a:uFill>
              <a:latin typeface="Arial"/>
            </a:endParaRPr>
          </a:p>
        </p:txBody>
      </p:sp>
      <p:sp>
        <p:nvSpPr>
          <p:cNvPr id="24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Per lavori, servizi e forniture, quando il criterio di aggiudicazione è quello del prezzo più basso e comunque per importi inferiori alle soglie di cui all'</a:t>
            </a:r>
            <a:r>
              <a:rPr lang="it-IT" sz="2400" spc="-1" strike="noStrike" u="sng">
                <a:solidFill>
                  <a:srgbClr val="0000ff"/>
                </a:solidFill>
                <a:uFill>
                  <a:solidFill>
                    <a:srgbClr val="ffffff"/>
                  </a:solidFill>
                </a:uFill>
                <a:latin typeface="Tahoma"/>
                <a:ea typeface="Tahoma"/>
                <a:hlinkClick r:id="rId1"/>
              </a:rPr>
              <a:t>articolo 35</a:t>
            </a:r>
            <a:r>
              <a:rPr lang="it-IT" sz="2400" spc="-1" strike="noStrike">
                <a:solidFill>
                  <a:srgbClr val="000000"/>
                </a:solidFill>
                <a:uFill>
                  <a:solidFill>
                    <a:srgbClr val="ffffff"/>
                  </a:solidFill>
                </a:uFill>
                <a:latin typeface="Tahoma"/>
                <a:ea typeface="Tahoma"/>
              </a:rPr>
              <a:t>, la stazione appaltante può prevedere nel bando l'esclusione automatica dalla gara delle offerte che presentano una percentuale di ribasso pari o superiore alla soglia di anomalia individuata ai sensi del comma 2. In tal caso non si applicano i commi 4, 5 e 6. </a:t>
            </a:r>
            <a:r>
              <a:rPr b="1" lang="it-IT" sz="2400" spc="-1" strike="noStrike" u="sng">
                <a:solidFill>
                  <a:srgbClr val="000000"/>
                </a:solidFill>
                <a:uFill>
                  <a:solidFill>
                    <a:srgbClr val="ffffff"/>
                  </a:solidFill>
                </a:uFill>
                <a:latin typeface="Tahoma"/>
                <a:ea typeface="Tahoma"/>
              </a:rPr>
              <a:t>Comunque la facoltà di esclusione automatica non è esercitabile quando il numero delle offerte ammesse è inferiore a dieci.</a:t>
            </a:r>
            <a:r>
              <a:rPr b="1" lang="it-IT" sz="1000" spc="-1" strike="noStrike" u="sng">
                <a:solidFill>
                  <a:srgbClr val="000000"/>
                </a:solidFill>
                <a:uFill>
                  <a:solidFill>
                    <a:srgbClr val="ffffff"/>
                  </a:solidFill>
                </a:uFill>
                <a:latin typeface="Tahoma"/>
                <a:ea typeface="Tahoma"/>
              </a:rPr>
              <a:t>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59" dur="indefinite" restart="never" nodeType="tmRoot">
          <p:childTnLst>
            <p:seq>
              <p:cTn id="160" nodeType="mainSeq"/>
              <p:prevCondLst>
                <p:cond delay="0" evt="onPrev">
                  <p:tgtEl>
                    <p:sldTgt/>
                  </p:tgtEl>
                </p:cond>
              </p:prevCondLst>
              <p:nextCondLst>
                <p:cond delay="0" evt="onNext">
                  <p:tgtEl>
                    <p:sldTgt/>
                  </p:tgtEl>
                </p:cond>
              </p:nextCondLst>
            </p:seq>
          </p:childTnLst>
        </p:cTn>
      </p:par>
    </p:tnLst>
  </p:timing>
</p:sld>
</file>

<file path=ppt/slides/slide8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98 Avvisi relativi agli appalti aggiudicati</a:t>
            </a:r>
            <a:endParaRPr lang="it-IT" sz="1800" spc="-1" strike="noStrike">
              <a:solidFill>
                <a:srgbClr val="000000"/>
              </a:solidFill>
              <a:uFill>
                <a:solidFill>
                  <a:srgbClr val="ffffff"/>
                </a:solidFill>
              </a:uFill>
              <a:latin typeface="Arial"/>
            </a:endParaRPr>
          </a:p>
        </p:txBody>
      </p:sp>
      <p:sp>
        <p:nvSpPr>
          <p:cNvPr id="24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Le stazioni appaltanti che hanno aggiudicato un contratto pubblico o concluso un accordo quadro inviano un avviso secondo le modalità di pubblicazione di cui all'</a:t>
            </a:r>
            <a:r>
              <a:rPr lang="it-IT" sz="2400" spc="-1" strike="noStrike" u="sng">
                <a:solidFill>
                  <a:srgbClr val="0000ff"/>
                </a:solidFill>
                <a:uFill>
                  <a:solidFill>
                    <a:srgbClr val="ffffff"/>
                  </a:solidFill>
                </a:uFill>
                <a:latin typeface="Tahoma"/>
                <a:ea typeface="Tahoma"/>
                <a:hlinkClick r:id="rId1"/>
              </a:rPr>
              <a:t>articolo 72</a:t>
            </a:r>
            <a:r>
              <a:rPr lang="it-IT" sz="2400" spc="-1" strike="noStrike">
                <a:solidFill>
                  <a:srgbClr val="000000"/>
                </a:solidFill>
                <a:uFill>
                  <a:solidFill>
                    <a:srgbClr val="ffffff"/>
                  </a:solidFill>
                </a:uFill>
                <a:latin typeface="Tahoma"/>
                <a:ea typeface="Tahoma"/>
              </a:rPr>
              <a:t>, conforme all'</a:t>
            </a:r>
            <a:r>
              <a:rPr lang="it-IT" sz="2400" spc="-1" strike="noStrike" u="sng">
                <a:solidFill>
                  <a:srgbClr val="0000ff"/>
                </a:solidFill>
                <a:uFill>
                  <a:solidFill>
                    <a:srgbClr val="ffffff"/>
                  </a:solidFill>
                </a:uFill>
                <a:latin typeface="Tahoma"/>
                <a:ea typeface="Tahoma"/>
                <a:hlinkClick r:id="rId2"/>
              </a:rPr>
              <a:t>allegato XIV, Parte I, lettera D</a:t>
            </a:r>
            <a:r>
              <a:rPr lang="it-IT" sz="2400" spc="-1" strike="noStrike">
                <a:solidFill>
                  <a:srgbClr val="000000"/>
                </a:solidFill>
                <a:uFill>
                  <a:solidFill>
                    <a:srgbClr val="ffffff"/>
                  </a:solidFill>
                </a:uFill>
                <a:latin typeface="Tahoma"/>
                <a:ea typeface="Tahoma"/>
              </a:rPr>
              <a:t> relativo ai risultati della procedura di aggiudicazione, entro trenta giorni dall'aggiudicazione dell'appalto o dalla conclusione dell'accordo quadro.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61" dur="indefinite" restart="never" nodeType="tmRoot">
          <p:childTnLst>
            <p:seq>
              <p:cTn id="162" nodeType="mainSeq"/>
              <p:prevCondLst>
                <p:cond delay="0" evt="onPrev">
                  <p:tgtEl>
                    <p:sldTgt/>
                  </p:tgtEl>
                </p:cond>
              </p:prevCondLst>
              <p:nextCondLst>
                <p:cond delay="0" evt="onNext">
                  <p:tgtEl>
                    <p:sldTgt/>
                  </p:tgtEl>
                </p:cond>
              </p:nextCondLst>
            </p:seq>
          </p:childTnLst>
        </p:cTn>
      </p:par>
    </p:tnLst>
  </p:timing>
</p:sld>
</file>

<file path=ppt/slides/slide8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99 Relazioni uniche sulle procedure di aggiudicazione</a:t>
            </a:r>
            <a:endParaRPr lang="it-IT" sz="1800" spc="-1" strike="noStrike">
              <a:solidFill>
                <a:srgbClr val="000000"/>
              </a:solidFill>
              <a:uFill>
                <a:solidFill>
                  <a:srgbClr val="ffffff"/>
                </a:solidFill>
              </a:uFill>
              <a:latin typeface="Arial"/>
            </a:endParaRPr>
          </a:p>
        </p:txBody>
      </p:sp>
      <p:sp>
        <p:nvSpPr>
          <p:cNvPr id="24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Per ogni appalto od ogni accordo quadro di importo pari o superiore alle soglie di cui all'</a:t>
            </a:r>
            <a:r>
              <a:rPr lang="it-IT" sz="2400" spc="-1" strike="noStrike" u="sng">
                <a:solidFill>
                  <a:srgbClr val="0000ff"/>
                </a:solidFill>
                <a:uFill>
                  <a:solidFill>
                    <a:srgbClr val="ffffff"/>
                  </a:solidFill>
                </a:uFill>
                <a:latin typeface="Tahoma"/>
                <a:ea typeface="Tahoma"/>
                <a:hlinkClick r:id="rId1"/>
              </a:rPr>
              <a:t>articolo 35</a:t>
            </a:r>
            <a:r>
              <a:rPr lang="it-IT" sz="2400" spc="-1" strike="noStrike">
                <a:solidFill>
                  <a:srgbClr val="000000"/>
                </a:solidFill>
                <a:uFill>
                  <a:solidFill>
                    <a:srgbClr val="ffffff"/>
                  </a:solidFill>
                </a:uFill>
                <a:latin typeface="Tahoma"/>
                <a:ea typeface="Tahoma"/>
              </a:rPr>
              <a:t> e ogniqualvolta sia istituito un sistema dinamico di acquisizione, la stazione appaltante redige una relazione contenente le informazioni previste dall'art. 99.</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63" dur="indefinite" restart="never" nodeType="tmRoot">
          <p:childTnLst>
            <p:seq>
              <p:cTn id="164" nodeType="mainSeq"/>
              <p:prevCondLst>
                <p:cond delay="0" evt="onPrev">
                  <p:tgtEl>
                    <p:sldTgt/>
                  </p:tgtEl>
                </p:cond>
              </p:prevCondLst>
              <p:nextCondLst>
                <p:cond delay="0" evt="onNext">
                  <p:tgtEl>
                    <p:sldTgt/>
                  </p:tgtEl>
                </p:cond>
              </p:nextCondLst>
            </p:seq>
          </p:childTnLst>
        </p:cTn>
      </p:par>
    </p:tnLst>
  </p:timing>
</p:sld>
</file>

<file path=ppt/slides/slide8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5"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Artt. 101, 102 e 103</a:t>
            </a:r>
            <a:endParaRPr lang="it-IT" sz="1800" spc="-1" strike="noStrike">
              <a:solidFill>
                <a:srgbClr val="000000"/>
              </a:solidFill>
              <a:uFill>
                <a:solidFill>
                  <a:srgbClr val="ffffff"/>
                </a:solidFill>
              </a:uFill>
              <a:latin typeface="Arial"/>
            </a:endParaRPr>
          </a:p>
        </p:txBody>
      </p:sp>
      <p:sp>
        <p:nvSpPr>
          <p:cNvPr id="246"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La esecuzione dei contratti aventi ad oggetto lavori, servizi, forniture, è diretta dal responsabile unico del procedimento, che controllai livelli di qualità delle prestazioni. Il responsabile unico del procedimento, nella fase dell'esecuzione, si avvale del direttore dell'esecuzione del contratto o del direttore dei lavori, del coordinatore in materia di salute e di sicurezza durante l'esecuzione previsto dal </a:t>
            </a:r>
            <a:r>
              <a:rPr lang="it-IT" sz="2400" spc="-1" strike="noStrike" u="sng">
                <a:solidFill>
                  <a:srgbClr val="0000ff"/>
                </a:solidFill>
                <a:uFill>
                  <a:solidFill>
                    <a:srgbClr val="ffffff"/>
                  </a:solidFill>
                </a:uFill>
                <a:latin typeface="Tahoma"/>
                <a:ea typeface="Tahoma"/>
                <a:hlinkClick r:id="rId1"/>
              </a:rPr>
              <a:t>decreto legislativo 9 aprile 2008 n. 81</a:t>
            </a:r>
            <a:r>
              <a:rPr lang="it-IT" sz="2400" spc="-1" strike="noStrike">
                <a:solidFill>
                  <a:srgbClr val="000000"/>
                </a:solidFill>
                <a:uFill>
                  <a:solidFill>
                    <a:srgbClr val="ffffff"/>
                  </a:solidFill>
                </a:uFill>
                <a:latin typeface="Tahoma"/>
                <a:ea typeface="Tahoma"/>
              </a:rPr>
              <a:t>, nonché del collaudatore ovvero della commissione di collaudo, del verificatore della conformità e accerta il corretto ed effettivo svolgimento delle funzioni ad ognuno affidate.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65" dur="indefinite" restart="never" nodeType="tmRoot">
          <p:childTnLst>
            <p:seq>
              <p:cTn id="166" nodeType="mainSeq"/>
              <p:prevCondLst>
                <p:cond delay="0" evt="onPrev">
                  <p:tgtEl>
                    <p:sldTgt/>
                  </p:tgtEl>
                </p:cond>
              </p:prevCondLst>
              <p:nextCondLst>
                <p:cond delay="0" evt="onNext">
                  <p:tgtEl>
                    <p:sldTgt/>
                  </p:tgtEl>
                </p:cond>
              </p:nextCondLst>
            </p:seq>
          </p:childTnLst>
        </p:cTn>
      </p:par>
    </p:tnLst>
  </p:timing>
</p:sld>
</file>

<file path=ppt/slides/slide8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Artt. 101, 102 e 103</a:t>
            </a:r>
            <a:endParaRPr lang="it-IT" sz="1800" spc="-1" strike="noStrike">
              <a:solidFill>
                <a:srgbClr val="000000"/>
              </a:solidFill>
              <a:uFill>
                <a:solidFill>
                  <a:srgbClr val="ffffff"/>
                </a:solidFill>
              </a:uFill>
              <a:latin typeface="Arial"/>
            </a:endParaRPr>
          </a:p>
        </p:txBody>
      </p:sp>
      <p:sp>
        <p:nvSpPr>
          <p:cNvPr id="248"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Il responsabile unico del procedimento controlla l'esecuzione del contratto congiuntamente al direttore dell'esecuzione del contratto.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I contratti pubblici sono soggetti </a:t>
            </a:r>
            <a:r>
              <a:rPr b="1" lang="it-IT" sz="2400" spc="-1" strike="noStrike">
                <a:solidFill>
                  <a:srgbClr val="000000"/>
                </a:solidFill>
                <a:uFill>
                  <a:solidFill>
                    <a:srgbClr val="ffffff"/>
                  </a:solidFill>
                </a:uFill>
                <a:latin typeface="Tahoma"/>
                <a:ea typeface="Tahoma"/>
              </a:rPr>
              <a:t>a </a:t>
            </a:r>
            <a:r>
              <a:rPr b="1" lang="it-IT" sz="2400" spc="-1" strike="noStrike" u="sng">
                <a:solidFill>
                  <a:srgbClr val="000000"/>
                </a:solidFill>
                <a:uFill>
                  <a:solidFill>
                    <a:srgbClr val="ffffff"/>
                  </a:solidFill>
                </a:uFill>
                <a:latin typeface="Tahoma"/>
                <a:ea typeface="Tahoma"/>
              </a:rPr>
              <a:t>collaudo per i lavori</a:t>
            </a:r>
            <a:r>
              <a:rPr b="1" lang="it-IT" sz="2400" spc="-1" strike="noStrike">
                <a:solidFill>
                  <a:srgbClr val="000000"/>
                </a:solidFill>
                <a:uFill>
                  <a:solidFill>
                    <a:srgbClr val="ffffff"/>
                  </a:solidFill>
                </a:uFill>
                <a:latin typeface="Tahoma"/>
                <a:ea typeface="Tahoma"/>
              </a:rPr>
              <a:t> e a </a:t>
            </a:r>
            <a:r>
              <a:rPr b="1" lang="it-IT" sz="2400" spc="-1" strike="noStrike" u="sng">
                <a:solidFill>
                  <a:srgbClr val="000000"/>
                </a:solidFill>
                <a:uFill>
                  <a:solidFill>
                    <a:srgbClr val="ffffff"/>
                  </a:solidFill>
                </a:uFill>
                <a:latin typeface="Tahoma"/>
                <a:ea typeface="Tahoma"/>
              </a:rPr>
              <a:t>verifica di conformità</a:t>
            </a:r>
            <a:r>
              <a:rPr b="1" lang="it-IT" sz="2400" spc="-1" strike="noStrike">
                <a:solidFill>
                  <a:srgbClr val="000000"/>
                </a:solidFill>
                <a:uFill>
                  <a:solidFill>
                    <a:srgbClr val="ffffff"/>
                  </a:solidFill>
                </a:uFill>
                <a:latin typeface="Tahoma"/>
                <a:ea typeface="Tahoma"/>
              </a:rPr>
              <a:t> per i servizi e per le forniture,</a:t>
            </a:r>
            <a:r>
              <a:rPr lang="it-IT" sz="2400" spc="-1" strike="noStrike">
                <a:solidFill>
                  <a:srgbClr val="000000"/>
                </a:solidFill>
                <a:uFill>
                  <a:solidFill>
                    <a:srgbClr val="ffffff"/>
                  </a:solidFill>
                </a:uFill>
                <a:latin typeface="Tahoma"/>
                <a:ea typeface="Tahoma"/>
              </a:rPr>
              <a:t> per certificare che l'oggetto del contratto in termini di prestazioni, obiettivi e caratteristiche tecniche, economiche e qualitative sia stato realizzato ed eseguito nel rispetto delle previsioni contrattuali e delle pattuizioni concordate in sede di aggiudicazione o affidamento.</a:t>
            </a:r>
            <a:endParaRPr lang="it-IT" sz="1800" spc="-1" strike="noStrike">
              <a:solidFill>
                <a:srgbClr val="000000"/>
              </a:solidFill>
              <a:uFill>
                <a:solidFill>
                  <a:srgbClr val="ffffff"/>
                </a:solidFill>
              </a:uFill>
              <a:latin typeface="Arial"/>
            </a:endParaRPr>
          </a:p>
          <a:p>
            <a:pPr algn="just">
              <a:lnSpc>
                <a:spcPct val="100000"/>
              </a:lnSpc>
            </a:pPr>
            <a:r>
              <a:rPr b="1" i="1" lang="it-IT" sz="2400" spc="-1" strike="noStrike" u="sng">
                <a:solidFill>
                  <a:srgbClr val="000000"/>
                </a:solidFill>
                <a:uFill>
                  <a:solidFill>
                    <a:srgbClr val="ffffff"/>
                  </a:solidFill>
                </a:uFill>
                <a:latin typeface="Tahoma"/>
                <a:ea typeface="Tahoma"/>
              </a:rPr>
              <a:t>Per i contratti sotto soglia i due documenti predetti possono essere sostituiti dal certificato di regolare esecuzione rilasciato dal R.U.P.</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Tahoma"/>
                <a:ea typeface="Tahoma"/>
              </a:rPr>
              <a:t>Per il collaudo viene nominata una commissione composta da 1 a 3 a membri.</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67" dur="indefinite" restart="never" nodeType="tmRoot">
          <p:childTnLst>
            <p:seq>
              <p:cTn id="168" nodeType="mainSeq"/>
              <p:prevCondLst>
                <p:cond delay="0" evt="onPrev">
                  <p:tgtEl>
                    <p:sldTgt/>
                  </p:tgtEl>
                </p:cond>
              </p:prevCondLst>
              <p:nextCondLst>
                <p:cond delay="0" evt="onNext">
                  <p:tgtEl>
                    <p:sldTgt/>
                  </p:tgtEl>
                </p:cond>
              </p:nextCondLst>
            </p:seq>
          </p:childTnLst>
        </p:cTn>
      </p:par>
    </p:tnLst>
  </p:timing>
</p:sld>
</file>

<file path=ppt/slides/slide8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9"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103 garanzia definitiva</a:t>
            </a:r>
            <a:endParaRPr lang="it-IT" sz="1800" spc="-1" strike="noStrike">
              <a:solidFill>
                <a:srgbClr val="000000"/>
              </a:solidFill>
              <a:uFill>
                <a:solidFill>
                  <a:srgbClr val="ffffff"/>
                </a:solidFill>
              </a:uFill>
              <a:latin typeface="Arial"/>
            </a:endParaRPr>
          </a:p>
        </p:txBody>
      </p:sp>
      <p:sp>
        <p:nvSpPr>
          <p:cNvPr id="250"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L'appaltatore per la sottoscrizione del contratto deve costituire una garanzia, denominata "garanzia definitiva" a sua scelta sotto forma di cauzione o fideiussione con le modalità di cui all'</a:t>
            </a:r>
            <a:r>
              <a:rPr lang="it-IT" sz="2400" spc="-1" strike="noStrike" u="sng">
                <a:solidFill>
                  <a:srgbClr val="0000ff"/>
                </a:solidFill>
                <a:uFill>
                  <a:solidFill>
                    <a:srgbClr val="ffffff"/>
                  </a:solidFill>
                </a:uFill>
                <a:latin typeface="Tahoma"/>
                <a:ea typeface="Tahoma"/>
                <a:hlinkClick r:id="rId1"/>
              </a:rPr>
              <a:t>articolo 93, commi 2 e 3</a:t>
            </a:r>
            <a:r>
              <a:rPr lang="it-IT" sz="2400" spc="-1" strike="noStrike">
                <a:solidFill>
                  <a:srgbClr val="000000"/>
                </a:solidFill>
                <a:uFill>
                  <a:solidFill>
                    <a:srgbClr val="ffffff"/>
                  </a:solidFill>
                </a:uFill>
                <a:latin typeface="Tahoma"/>
                <a:ea typeface="Tahoma"/>
              </a:rPr>
              <a:t>, pari al 10 per cento dell'importo contrattuale e tale obbligazione è indicata negli atti e documenti a base di affidamento di lavori, di servizi e di forniture.</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Tahoma"/>
                <a:ea typeface="Tahoma"/>
              </a:rPr>
              <a:t>La cauzione è prestata a garanzia dell'adempimento di tutte le obbligazioni del contratto e del risarcimento dei danni derivanti dall'eventuale inadempimento delle obbligazioni stesse, nonché a garanzia del rimborso delle somme pagate in più all'esecutore rispetto alle risultanze della liquidazione finale, salva comunque la risarcibilità del maggior danno verso l'appaltatore. La garanzia cessa di avere effetto solo alla data di emissione del certificato di collaudo provvisorio o del certificato di regolare esecuzione.</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69" dur="indefinite" restart="never" nodeType="tmRoot">
          <p:childTnLst>
            <p:seq>
              <p:cTn id="170" nodeType="mainSeq"/>
              <p:prevCondLst>
                <p:cond delay="0" evt="onPrev">
                  <p:tgtEl>
                    <p:sldTgt/>
                  </p:tgtEl>
                </p:cond>
              </p:prevCondLst>
              <p:nextCondLst>
                <p:cond delay="0" evt="onNext">
                  <p:tgtEl>
                    <p:sldTgt/>
                  </p:tgtEl>
                </p:cond>
              </p:nextCondLst>
            </p:seq>
          </p:childTnLst>
        </p:cTn>
      </p:par>
    </p:tnLst>
  </p:timing>
</p:sld>
</file>

<file path=ppt/slides/slide8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1"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103 garanzia definitiva</a:t>
            </a:r>
            <a:endParaRPr lang="it-IT" sz="1800" spc="-1" strike="noStrike">
              <a:solidFill>
                <a:srgbClr val="000000"/>
              </a:solidFill>
              <a:uFill>
                <a:solidFill>
                  <a:srgbClr val="ffffff"/>
                </a:solidFill>
              </a:uFill>
              <a:latin typeface="Arial"/>
            </a:endParaRPr>
          </a:p>
        </p:txBody>
      </p:sp>
      <p:sp>
        <p:nvSpPr>
          <p:cNvPr id="252"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200" spc="-1" strike="noStrike">
                <a:solidFill>
                  <a:srgbClr val="000000"/>
                </a:solidFill>
                <a:uFill>
                  <a:solidFill>
                    <a:srgbClr val="ffffff"/>
                  </a:solidFill>
                </a:uFill>
                <a:latin typeface="Tahoma"/>
                <a:ea typeface="Tahoma"/>
              </a:rPr>
              <a:t>La mancata costituzione della garanzia di cui al comma 1 determina la decadenza dell'affidamento e l'acquisizione della cauzione provvisoria presentata in sede di offerta da parte della stazione appaltante, che aggiudica l'appalto o la concessione al concorrente che segue nella graduatoria. </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Tahoma"/>
                <a:ea typeface="Tahoma"/>
              </a:rPr>
              <a:t>La garanzia fideiussoria di cui al comma 1 a scelta dell'appaltatore può essere rilasciata dai soggetti di cui all'</a:t>
            </a:r>
            <a:r>
              <a:rPr lang="it-IT" sz="2200" spc="-1" strike="noStrike" u="sng">
                <a:solidFill>
                  <a:srgbClr val="0000ff"/>
                </a:solidFill>
                <a:uFill>
                  <a:solidFill>
                    <a:srgbClr val="ffffff"/>
                  </a:solidFill>
                </a:uFill>
                <a:latin typeface="Tahoma"/>
                <a:ea typeface="Tahoma"/>
                <a:hlinkClick r:id="rId1"/>
              </a:rPr>
              <a:t>articolo 93, comma 3</a:t>
            </a:r>
            <a:r>
              <a:rPr lang="it-IT" sz="2200" spc="-1" strike="noStrike">
                <a:solidFill>
                  <a:srgbClr val="000000"/>
                </a:solidFill>
                <a:uFill>
                  <a:solidFill>
                    <a:srgbClr val="ffffff"/>
                  </a:solidFill>
                </a:uFill>
                <a:latin typeface="Tahoma"/>
                <a:ea typeface="Tahoma"/>
              </a:rPr>
              <a:t>. La garanzia deve prevedere espressamente la rinuncia al beneficio della preventiva escussione del debitore principale, la rinuncia all'eccezione di cui all'</a:t>
            </a:r>
            <a:r>
              <a:rPr lang="it-IT" sz="2200" spc="-1" strike="noStrike" u="sng">
                <a:solidFill>
                  <a:srgbClr val="0000ff"/>
                </a:solidFill>
                <a:uFill>
                  <a:solidFill>
                    <a:srgbClr val="ffffff"/>
                  </a:solidFill>
                </a:uFill>
                <a:latin typeface="Tahoma"/>
                <a:ea typeface="Tahoma"/>
                <a:hlinkClick r:id="rId2"/>
              </a:rPr>
              <a:t>articolo 1957, secondo comma, del codice civile</a:t>
            </a:r>
            <a:r>
              <a:rPr lang="it-IT" sz="2200" spc="-1" strike="noStrike">
                <a:solidFill>
                  <a:srgbClr val="000000"/>
                </a:solidFill>
                <a:uFill>
                  <a:solidFill>
                    <a:srgbClr val="ffffff"/>
                  </a:solidFill>
                </a:uFill>
                <a:latin typeface="Tahoma"/>
                <a:ea typeface="Tahoma"/>
              </a:rPr>
              <a:t>, nonché l'operatività della garanzia medesima entro quindici giorni, a semplice richiesta scritta della stazione appaltante. </a:t>
            </a:r>
            <a:endParaRPr lang="it-IT" sz="1800" spc="-1" strike="noStrike">
              <a:solidFill>
                <a:srgbClr val="000000"/>
              </a:solidFill>
              <a:uFill>
                <a:solidFill>
                  <a:srgbClr val="ffffff"/>
                </a:solidFill>
              </a:uFill>
              <a:latin typeface="Arial"/>
            </a:endParaRPr>
          </a:p>
          <a:p>
            <a:pPr algn="just">
              <a:lnSpc>
                <a:spcPct val="100000"/>
              </a:lnSpc>
            </a:pPr>
            <a:r>
              <a:rPr lang="it-IT" sz="2200" spc="-1" strike="noStrike">
                <a:solidFill>
                  <a:srgbClr val="000000"/>
                </a:solidFill>
                <a:uFill>
                  <a:solidFill>
                    <a:srgbClr val="ffffff"/>
                  </a:solidFill>
                </a:uFill>
                <a:latin typeface="Tahoma"/>
                <a:ea typeface="Tahoma"/>
              </a:rPr>
              <a:t>La garanzia di cui al comma 1 è progressivamente svincolata a misura dell'avanzamento dell'esecuzione, nel limite massimo dell'80 per cento dell'iniziale importo garantito.</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71" dur="indefinite" restart="never" nodeType="tmRoot">
          <p:childTnLst>
            <p:seq>
              <p:cTn id="172" nodeType="mainSeq"/>
              <p:prevCondLst>
                <p:cond delay="0" evt="onPrev">
                  <p:tgtEl>
                    <p:sldTgt/>
                  </p:tgtEl>
                </p:cond>
              </p:prevCondLst>
              <p:nextCondLst>
                <p:cond delay="0" evt="onNext">
                  <p:tgtEl>
                    <p:sldTgt/>
                  </p:tgtEl>
                </p:cond>
              </p:nextCondLst>
            </p:seq>
          </p:childTnLst>
        </p:cTn>
      </p:par>
    </p:tnLst>
  </p:timing>
</p:sld>
</file>

<file path=ppt/slides/slide8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3"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103 garanzia definitiva</a:t>
            </a:r>
            <a:endParaRPr lang="it-IT" sz="1800" spc="-1" strike="noStrike">
              <a:solidFill>
                <a:srgbClr val="000000"/>
              </a:solidFill>
              <a:uFill>
                <a:solidFill>
                  <a:srgbClr val="ffffff"/>
                </a:solidFill>
              </a:uFill>
              <a:latin typeface="Arial"/>
            </a:endParaRPr>
          </a:p>
        </p:txBody>
      </p:sp>
      <p:sp>
        <p:nvSpPr>
          <p:cNvPr id="254" name="CustomShape 2"/>
          <p:cNvSpPr/>
          <p:nvPr/>
        </p:nvSpPr>
        <p:spPr>
          <a:xfrm>
            <a:off x="502920" y="1656000"/>
            <a:ext cx="9066600" cy="4495320"/>
          </a:xfrm>
          <a:prstGeom prst="rect">
            <a:avLst/>
          </a:prstGeom>
          <a:noFill/>
          <a:ln>
            <a:noFill/>
          </a:ln>
        </p:spPr>
        <p:style>
          <a:lnRef idx="0"/>
          <a:fillRef idx="0"/>
          <a:effectRef idx="0"/>
          <a:fontRef idx="minor"/>
        </p:style>
        <p:txBody>
          <a:bodyPr lIns="0" rIns="0" tIns="0" bIns="0"/>
          <a:p>
            <a:pPr algn="just">
              <a:lnSpc>
                <a:spcPct val="100000"/>
              </a:lnSpc>
            </a:pPr>
            <a:r>
              <a:rPr lang="it-IT" sz="2400" spc="-1" strike="noStrike">
                <a:solidFill>
                  <a:srgbClr val="000000"/>
                </a:solidFill>
                <a:uFill>
                  <a:solidFill>
                    <a:srgbClr val="ffffff"/>
                  </a:solidFill>
                </a:uFill>
                <a:latin typeface="Tahoma"/>
                <a:ea typeface="Tahoma"/>
              </a:rPr>
              <a:t>E' facoltà dell'amministrazione in casi specifici non richiedere una garanzia per gli appalti da eseguirsi da operatori economici di comprovata solidità nonché per le forniture di beni che per la loro natura, o per l'uso speciale cui sono destinati, debbano essere acquistati nel luogo di produzione o forniti direttamente dai produttori o di prodotti d'arte, macchinari, strumenti e lavori di precisione l'esecuzione dei quali deve essere affidata a operatori specializzati. </a:t>
            </a:r>
            <a:r>
              <a:rPr b="1" lang="it-IT" sz="2400" spc="-1" strike="noStrike" u="sng">
                <a:solidFill>
                  <a:srgbClr val="000000"/>
                </a:solidFill>
                <a:uFill>
                  <a:solidFill>
                    <a:srgbClr val="ffffff"/>
                  </a:solidFill>
                </a:uFill>
                <a:latin typeface="Tahoma"/>
                <a:ea typeface="Tahoma"/>
              </a:rPr>
              <a:t>L'esonero dalla prestazione della garanzia deve essere adeguatamente motivato ed è subordinato ad un miglioramento del prezzo di aggiudicazione. </a:t>
            </a: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a:p>
            <a:pPr algn="just">
              <a:lnSpc>
                <a:spcPct val="100000"/>
              </a:lnSpc>
            </a:pPr>
            <a:endParaRPr lang="it-IT" sz="1800" spc="-1" strike="noStrike">
              <a:solidFill>
                <a:srgbClr val="000000"/>
              </a:solidFill>
              <a:uFill>
                <a:solidFill>
                  <a:srgbClr val="ffffff"/>
                </a:solidFill>
              </a:uFill>
              <a:latin typeface="Arial"/>
            </a:endParaRPr>
          </a:p>
        </p:txBody>
      </p:sp>
    </p:spTree>
  </p:cSld>
  <p:timing>
    <p:tnLst>
      <p:par>
        <p:cTn id="173" dur="indefinite" restart="never" nodeType="tmRoot">
          <p:childTnLst>
            <p:seq>
              <p:cTn id="174"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7" name="CustomShape 1"/>
          <p:cNvSpPr/>
          <p:nvPr/>
        </p:nvSpPr>
        <p:spPr>
          <a:xfrm>
            <a:off x="502920" y="301320"/>
            <a:ext cx="9066600" cy="1259280"/>
          </a:xfrm>
          <a:prstGeom prst="rect">
            <a:avLst/>
          </a:prstGeom>
          <a:noFill/>
          <a:ln>
            <a:noFill/>
          </a:ln>
        </p:spPr>
        <p:style>
          <a:lnRef idx="0"/>
          <a:fillRef idx="0"/>
          <a:effectRef idx="0"/>
          <a:fontRef idx="minor"/>
        </p:style>
        <p:txBody>
          <a:bodyPr lIns="0" rIns="0" tIns="0" bIns="0" anchor="ctr"/>
          <a:p>
            <a:pPr algn="ctr">
              <a:lnSpc>
                <a:spcPct val="100000"/>
              </a:lnSpc>
            </a:pPr>
            <a:r>
              <a:rPr lang="it-IT" sz="4400" spc="-1" strike="noStrike">
                <a:solidFill>
                  <a:srgbClr val="000000"/>
                </a:solidFill>
                <a:uFill>
                  <a:solidFill>
                    <a:srgbClr val="ffffff"/>
                  </a:solidFill>
                </a:uFill>
                <a:latin typeface="Arial"/>
                <a:ea typeface="DejaVu Sans"/>
              </a:rPr>
              <a:t>Art. 30 – Disposizioni comuni</a:t>
            </a:r>
            <a:endParaRPr lang="it-IT" sz="1800" spc="-1" strike="noStrike">
              <a:solidFill>
                <a:srgbClr val="000000"/>
              </a:solidFill>
              <a:uFill>
                <a:solidFill>
                  <a:srgbClr val="ffffff"/>
                </a:solidFill>
              </a:uFill>
              <a:latin typeface="Arial"/>
            </a:endParaRPr>
          </a:p>
        </p:txBody>
      </p:sp>
      <p:sp>
        <p:nvSpPr>
          <p:cNvPr id="98" name="CustomShape 2"/>
          <p:cNvSpPr/>
          <p:nvPr/>
        </p:nvSpPr>
        <p:spPr>
          <a:xfrm>
            <a:off x="502920" y="1768680"/>
            <a:ext cx="9066600" cy="4781160"/>
          </a:xfrm>
          <a:prstGeom prst="rect">
            <a:avLst/>
          </a:prstGeom>
          <a:noFill/>
          <a:ln>
            <a:noFill/>
          </a:ln>
        </p:spPr>
        <p:style>
          <a:lnRef idx="0"/>
          <a:fillRef idx="0"/>
          <a:effectRef idx="0"/>
          <a:fontRef idx="minor"/>
        </p:style>
        <p:txBody>
          <a:bodyPr lIns="0" rIns="0" tIns="0" bIns="0"/>
          <a:p>
            <a:pPr algn="ctr">
              <a:lnSpc>
                <a:spcPct val="100000"/>
              </a:lnSpc>
            </a:pPr>
            <a:r>
              <a:rPr b="1" lang="it-IT" sz="2400" spc="-1" strike="noStrike">
                <a:solidFill>
                  <a:srgbClr val="000000"/>
                </a:solidFill>
                <a:uFill>
                  <a:solidFill>
                    <a:srgbClr val="ffffff"/>
                  </a:solidFill>
                </a:uFill>
                <a:latin typeface="Arial"/>
                <a:ea typeface="DejaVu Sans"/>
              </a:rPr>
              <a:t>(Principi per l'aggiudicazione e l'esecuzione di appalti e concessioni)</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2. Le stazioni appaltanti non possono limitare in alcun modo artificiosamente la concorrenza allo scopo di favorire o svantaggiare indebitamente taluni operatori economici o, nelle procedure di aggiudicazione delle concessioni, compresa la stima del valore, taluni lavori, forniture o servizi. </a:t>
            </a:r>
            <a:endParaRPr lang="it-IT" sz="1800" spc="-1" strike="noStrike">
              <a:solidFill>
                <a:srgbClr val="000000"/>
              </a:solidFill>
              <a:uFill>
                <a:solidFill>
                  <a:srgbClr val="ffffff"/>
                </a:solidFill>
              </a:uFill>
              <a:latin typeface="Arial"/>
            </a:endParaRPr>
          </a:p>
          <a:p>
            <a:pPr algn="just">
              <a:lnSpc>
                <a:spcPct val="100000"/>
              </a:lnSpc>
            </a:pPr>
            <a:r>
              <a:rPr lang="it-IT" sz="2400" spc="-1" strike="noStrike">
                <a:solidFill>
                  <a:srgbClr val="000000"/>
                </a:solidFill>
                <a:uFill>
                  <a:solidFill>
                    <a:srgbClr val="ffffff"/>
                  </a:solidFill>
                </a:uFill>
                <a:latin typeface="Arial"/>
                <a:ea typeface="DejaVu Sans"/>
              </a:rPr>
              <a:t>3. Nell'esecuzione di appalti pubblici e di concessioni, gli operatori economici rispettano gli obblighi in materia ambientale, sociale e del lavoro stabiliti dalla normativa europea e nazionale, dai contratti collettivi o dalle disposizioni internazionali </a:t>
            </a:r>
            <a:endParaRPr lang="it-IT" sz="1800" spc="-1" strike="noStrike">
              <a:solidFill>
                <a:srgbClr val="000000"/>
              </a:solidFill>
              <a:uFill>
                <a:solidFill>
                  <a:srgbClr val="ffffff"/>
                </a:solidFill>
              </a:uFill>
              <a:latin typeface="Arial"/>
            </a:endParaRPr>
          </a:p>
        </p:txBody>
      </p:sp>
    </p:spTree>
  </p:cSld>
  <p:timing>
    <p:tnLst>
      <p:par>
        <p:cTn id="17" dur="indefinite" restart="never" nodeType="tmRoot">
          <p:childTnLst>
            <p:seq>
              <p:cTn id="18"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otalTime>277</TotalTime>
  <Application>LibreOffice/5.0.6.3$Windows_x86 LibreOffice_project/490fc03b25318460cfc54456516ea2519c11d1aa</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2016-05-31T16:02:49Z</dcterms:created>
  <dc:language>it-IT</dc:language>
  <dcterms:modified xsi:type="dcterms:W3CDTF">2016-06-03T17:27:39Z</dcterms:modified>
  <cp:revision>63</cp:revision>
</cp:coreProperties>
</file>